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23"/>
  </p:notesMasterIdLst>
  <p:sldIdLst>
    <p:sldId id="257" r:id="rId3"/>
    <p:sldId id="258" r:id="rId4"/>
    <p:sldId id="281" r:id="rId5"/>
    <p:sldId id="283" r:id="rId6"/>
    <p:sldId id="272" r:id="rId7"/>
    <p:sldId id="280" r:id="rId8"/>
    <p:sldId id="265" r:id="rId9"/>
    <p:sldId id="264" r:id="rId10"/>
    <p:sldId id="271" r:id="rId11"/>
    <p:sldId id="286" r:id="rId12"/>
    <p:sldId id="287" r:id="rId13"/>
    <p:sldId id="266" r:id="rId14"/>
    <p:sldId id="273" r:id="rId15"/>
    <p:sldId id="267" r:id="rId16"/>
    <p:sldId id="276" r:id="rId17"/>
    <p:sldId id="268" r:id="rId18"/>
    <p:sldId id="269" r:id="rId19"/>
    <p:sldId id="279" r:id="rId20"/>
    <p:sldId id="278" r:id="rId21"/>
    <p:sldId id="27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DF4"/>
    <a:srgbClr val="0081C1"/>
    <a:srgbClr val="0078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8" autoAdjust="0"/>
    <p:restoredTop sz="89630" autoAdjust="0"/>
  </p:normalViewPr>
  <p:slideViewPr>
    <p:cSldViewPr snapToGrid="0">
      <p:cViewPr varScale="1">
        <p:scale>
          <a:sx n="77" d="100"/>
          <a:sy n="77" d="100"/>
        </p:scale>
        <p:origin x="960" y="78"/>
      </p:cViewPr>
      <p:guideLst>
        <p:guide orient="horz" pos="2160"/>
        <p:guide pos="3840"/>
      </p:guideLst>
    </p:cSldViewPr>
  </p:slideViewPr>
  <p:notesTextViewPr>
    <p:cViewPr>
      <p:scale>
        <a:sx n="133" d="100"/>
        <a:sy n="133"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92AF1F-FA31-40DB-BCAF-16EFD09158BE}" type="datetimeFigureOut">
              <a:rPr lang="en-US" smtClean="0"/>
              <a:t>4/30/2018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4006E6-A0E3-4028-A2E4-F84DDA03E8EF}" type="slidenum">
              <a:rPr lang="en-US" smtClean="0"/>
              <a:t>‹#›</a:t>
            </a:fld>
            <a:endParaRPr lang="en-US"/>
          </a:p>
        </p:txBody>
      </p:sp>
    </p:spTree>
    <p:extLst>
      <p:ext uri="{BB962C8B-B14F-4D97-AF65-F5344CB8AC3E}">
        <p14:creationId xmlns:p14="http://schemas.microsoft.com/office/powerpoint/2010/main" val="173179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By</a:t>
            </a:r>
            <a:r>
              <a:rPr lang="en-US" baseline="0" dirty="0"/>
              <a:t> the end of this lesson, these are the things you will be expected to know.</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2</a:t>
            </a:fld>
            <a:endParaRPr lang="en-US"/>
          </a:p>
        </p:txBody>
      </p:sp>
    </p:spTree>
    <p:extLst>
      <p:ext uri="{BB962C8B-B14F-4D97-AF65-F5344CB8AC3E}">
        <p14:creationId xmlns:p14="http://schemas.microsoft.com/office/powerpoint/2010/main" val="1983384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 is an “independent licensee of BCBS”.  Because of this, HMSA is required to participate in Inter-plan programs.  </a:t>
            </a:r>
            <a:r>
              <a:rPr lang="en-US" dirty="0" err="1"/>
              <a:t>Bluecard</a:t>
            </a:r>
            <a:r>
              <a:rPr lang="en-US" dirty="0"/>
              <a:t> is one of those</a:t>
            </a:r>
          </a:p>
          <a:p>
            <a:endParaRPr lang="en-US" dirty="0"/>
          </a:p>
          <a:p>
            <a:r>
              <a:rPr lang="en-US" dirty="0"/>
              <a:t>There is a huge manual that outlines all of the policies and procedures.  What matters is that with BlueCard, BCBS policies trump HMSA policies if there is every a conflict.</a:t>
            </a:r>
          </a:p>
        </p:txBody>
      </p:sp>
      <p:sp>
        <p:nvSpPr>
          <p:cNvPr id="4" name="Slide Number Placeholder 3"/>
          <p:cNvSpPr>
            <a:spLocks noGrp="1"/>
          </p:cNvSpPr>
          <p:nvPr>
            <p:ph type="sldNum" sz="quarter" idx="10"/>
          </p:nvPr>
        </p:nvSpPr>
        <p:spPr/>
        <p:txBody>
          <a:bodyPr/>
          <a:lstStyle/>
          <a:p>
            <a:fld id="{0F5927F0-C1F6-4EEC-A15C-28A45AB11897}" type="slidenum">
              <a:rPr lang="en-US" smtClean="0"/>
              <a:t>11</a:t>
            </a:fld>
            <a:endParaRPr lang="en-US"/>
          </a:p>
        </p:txBody>
      </p:sp>
    </p:spTree>
    <p:extLst>
      <p:ext uri="{BB962C8B-B14F-4D97-AF65-F5344CB8AC3E}">
        <p14:creationId xmlns:p14="http://schemas.microsoft.com/office/powerpoint/2010/main" val="41843061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an HMSA member receives care within its home area, BlueCard is not involved.</a:t>
            </a:r>
          </a:p>
          <a:p>
            <a:endParaRPr lang="en-US" dirty="0"/>
          </a:p>
          <a:p>
            <a:r>
              <a:rPr lang="en-US" dirty="0"/>
              <a:t>* The home unit will process their claim if they get service at a non-par provider as well, but the member may have to manually mail receipts in order to have their claim processed.</a:t>
            </a:r>
          </a:p>
          <a:p>
            <a:endParaRPr lang="en-US" dirty="0"/>
          </a:p>
          <a:p>
            <a:r>
              <a:rPr lang="en-US" dirty="0"/>
              <a:t>If an HMSA member travels outside of Hawaii (which just happens to be the HMSA service area) and needs medical care, the home unit will eventually end up with their claim</a:t>
            </a:r>
          </a:p>
          <a:p>
            <a:endParaRPr lang="en-US" dirty="0"/>
          </a:p>
          <a:p>
            <a:r>
              <a:rPr lang="en-US" dirty="0"/>
              <a:t>So the host plan sends and SF saying what they will cover based on their local laws and plan coverages and billing practices.  We review the SF</a:t>
            </a:r>
          </a:p>
        </p:txBody>
      </p:sp>
      <p:sp>
        <p:nvSpPr>
          <p:cNvPr id="4" name="Slide Number Placeholder 3"/>
          <p:cNvSpPr>
            <a:spLocks noGrp="1"/>
          </p:cNvSpPr>
          <p:nvPr>
            <p:ph type="sldNum" sz="quarter" idx="10"/>
          </p:nvPr>
        </p:nvSpPr>
        <p:spPr/>
        <p:txBody>
          <a:bodyPr/>
          <a:lstStyle/>
          <a:p>
            <a:fld id="{714006E6-A0E3-4028-A2E4-F84DDA03E8EF}" type="slidenum">
              <a:rPr lang="en-US" smtClean="0"/>
              <a:t>12</a:t>
            </a:fld>
            <a:endParaRPr lang="en-US"/>
          </a:p>
        </p:txBody>
      </p:sp>
    </p:spTree>
    <p:extLst>
      <p:ext uri="{BB962C8B-B14F-4D97-AF65-F5344CB8AC3E}">
        <p14:creationId xmlns:p14="http://schemas.microsoft.com/office/powerpoint/2010/main" val="3778037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a:t>
            </a:r>
            <a:r>
              <a:rPr lang="en-US" dirty="0" err="1"/>
              <a:t>Bluecard</a:t>
            </a:r>
            <a:r>
              <a:rPr lang="en-US" dirty="0"/>
              <a:t> home and host, the stats that matter are slightly different.  These are 2017 numbers</a:t>
            </a:r>
          </a:p>
          <a:p>
            <a:r>
              <a:rPr lang="en-US" dirty="0"/>
              <a:t>2017 performance was down significantly due to a huge increase in claims volume.</a:t>
            </a:r>
          </a:p>
          <a:p>
            <a:endParaRPr lang="en-US" dirty="0"/>
          </a:p>
          <a:p>
            <a:r>
              <a:rPr lang="en-US" dirty="0"/>
              <a:t>“claims” is actually DF’s, but to keep this lesson simple, we are not introducing those terms yet.  </a:t>
            </a:r>
          </a:p>
        </p:txBody>
      </p:sp>
      <p:sp>
        <p:nvSpPr>
          <p:cNvPr id="4" name="Slide Number Placeholder 3"/>
          <p:cNvSpPr>
            <a:spLocks noGrp="1"/>
          </p:cNvSpPr>
          <p:nvPr>
            <p:ph type="sldNum" sz="quarter" idx="10"/>
          </p:nvPr>
        </p:nvSpPr>
        <p:spPr/>
        <p:txBody>
          <a:bodyPr/>
          <a:lstStyle/>
          <a:p>
            <a:fld id="{FEED8C5D-2A4D-4B81-BE17-98AC865D969E}" type="slidenum">
              <a:rPr lang="en-US" smtClean="0"/>
              <a:pPr/>
              <a:t>13</a:t>
            </a:fld>
            <a:endParaRPr lang="en-US"/>
          </a:p>
        </p:txBody>
      </p:sp>
    </p:spTree>
    <p:extLst>
      <p:ext uri="{BB962C8B-B14F-4D97-AF65-F5344CB8AC3E}">
        <p14:creationId xmlns:p14="http://schemas.microsoft.com/office/powerpoint/2010/main" val="3241088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Examples:</a:t>
            </a:r>
          </a:p>
          <a:p>
            <a:r>
              <a:rPr lang="en-US" sz="1200" dirty="0"/>
              <a:t>Visitors/Travelers</a:t>
            </a:r>
          </a:p>
          <a:p>
            <a:r>
              <a:rPr lang="en-US" sz="1200" dirty="0"/>
              <a:t>Out-of-state college students</a:t>
            </a:r>
          </a:p>
          <a:p>
            <a:r>
              <a:rPr lang="en-US" sz="1200" dirty="0"/>
              <a:t>Residents that maintain coverage in another BCBS service area</a:t>
            </a:r>
          </a:p>
          <a:p>
            <a:endParaRPr lang="en-US" dirty="0"/>
          </a:p>
          <a:p>
            <a:endParaRPr lang="en-US" dirty="0"/>
          </a:p>
        </p:txBody>
      </p:sp>
      <p:sp>
        <p:nvSpPr>
          <p:cNvPr id="4" name="Slide Number Placeholder 3"/>
          <p:cNvSpPr>
            <a:spLocks noGrp="1"/>
          </p:cNvSpPr>
          <p:nvPr>
            <p:ph type="sldNum" sz="quarter" idx="10"/>
          </p:nvPr>
        </p:nvSpPr>
        <p:spPr/>
        <p:txBody>
          <a:bodyPr/>
          <a:lstStyle/>
          <a:p>
            <a:fld id="{714006E6-A0E3-4028-A2E4-F84DDA03E8EF}" type="slidenum">
              <a:rPr lang="en-US" smtClean="0"/>
              <a:t>14</a:t>
            </a:fld>
            <a:endParaRPr lang="en-US"/>
          </a:p>
        </p:txBody>
      </p:sp>
    </p:spTree>
    <p:extLst>
      <p:ext uri="{BB962C8B-B14F-4D97-AF65-F5344CB8AC3E}">
        <p14:creationId xmlns:p14="http://schemas.microsoft.com/office/powerpoint/2010/main" val="1085451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a:t>
            </a:r>
            <a:r>
              <a:rPr lang="en-US" dirty="0" err="1"/>
              <a:t>Bluecard</a:t>
            </a:r>
            <a:r>
              <a:rPr lang="en-US" dirty="0"/>
              <a:t> home and host, the stats that matter are slightly different.  These are 2017 numbers.</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“claims” is actually SF’s, but to keep this lesson simple, we are not introducing those terms yet.  </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15</a:t>
            </a:fld>
            <a:endParaRPr lang="en-US"/>
          </a:p>
        </p:txBody>
      </p:sp>
    </p:spTree>
    <p:extLst>
      <p:ext uri="{BB962C8B-B14F-4D97-AF65-F5344CB8AC3E}">
        <p14:creationId xmlns:p14="http://schemas.microsoft.com/office/powerpoint/2010/main" val="20396998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9A25EA09-78F0-4921-8B4E-EB117BBC0841}" type="slidenum">
              <a:rPr lang="en-US" smtClean="0">
                <a:latin typeface="Arial" pitchFamily="34" charset="0"/>
              </a:rPr>
              <a:pPr/>
              <a:t>16</a:t>
            </a:fld>
            <a:endParaRPr lang="en-US" dirty="0">
              <a:latin typeface="Arial" pitchFamily="34" charset="0"/>
            </a:endParaRPr>
          </a:p>
        </p:txBody>
      </p:sp>
      <p:sp>
        <p:nvSpPr>
          <p:cNvPr id="64515" name="Rectangle 2"/>
          <p:cNvSpPr>
            <a:spLocks noGrp="1" noRot="1" noChangeAspect="1" noChangeArrowheads="1" noTextEdit="1"/>
          </p:cNvSpPr>
          <p:nvPr>
            <p:ph type="sldImg"/>
          </p:nvPr>
        </p:nvSpPr>
        <p:spPr>
          <a:xfrm>
            <a:off x="401638" y="690563"/>
            <a:ext cx="6053137" cy="3405187"/>
          </a:xfrm>
          <a:ln w="12700" cap="flat">
            <a:solidFill>
              <a:schemeClr val="tx1"/>
            </a:solidFill>
          </a:ln>
        </p:spPr>
      </p:sp>
      <p:sp>
        <p:nvSpPr>
          <p:cNvPr id="64516" name="Rectangle 3"/>
          <p:cNvSpPr>
            <a:spLocks noGrp="1" noChangeArrowheads="1"/>
          </p:cNvSpPr>
          <p:nvPr>
            <p:ph type="body" idx="1"/>
          </p:nvPr>
        </p:nvSpPr>
        <p:spPr bwMode="auto">
          <a:xfrm>
            <a:off x="914402" y="4344026"/>
            <a:ext cx="5029200" cy="4548530"/>
          </a:xfrm>
          <a:prstGeom prst="rect">
            <a:avLst/>
          </a:prstGeom>
          <a:noFill/>
          <a:ln>
            <a:solidFill>
              <a:srgbClr val="000000"/>
            </a:solidFill>
            <a:miter lim="800000"/>
            <a:headEnd/>
            <a:tailEnd/>
          </a:ln>
        </p:spPr>
        <p:txBody>
          <a:bodyPr lIns="92631" tIns="45501" rIns="92631" bIns="45501">
            <a:normAutofit/>
          </a:bodyPr>
          <a:lstStyle/>
          <a:p>
            <a:pPr marL="225622" indent="-225622">
              <a:lnSpc>
                <a:spcPct val="95000"/>
              </a:lnSpc>
              <a:spcBef>
                <a:spcPts val="0"/>
              </a:spcBef>
            </a:pPr>
            <a:endParaRPr lang="en-US" sz="1000" dirty="0"/>
          </a:p>
        </p:txBody>
      </p:sp>
    </p:spTree>
    <p:extLst>
      <p:ext uri="{BB962C8B-B14F-4D97-AF65-F5344CB8AC3E}">
        <p14:creationId xmlns:p14="http://schemas.microsoft.com/office/powerpoint/2010/main" val="3369605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55A4BA26-2FF3-4BC4-BCD2-CCED90CCAED2}" type="slidenum">
              <a:rPr lang="en-US" smtClean="0">
                <a:latin typeface="Arial" pitchFamily="34" charset="0"/>
              </a:rPr>
              <a:pPr/>
              <a:t>17</a:t>
            </a:fld>
            <a:endParaRPr lang="en-US" dirty="0">
              <a:latin typeface="Arial" pitchFamily="34" charset="0"/>
            </a:endParaRPr>
          </a:p>
        </p:txBody>
      </p:sp>
      <p:sp>
        <p:nvSpPr>
          <p:cNvPr id="65539" name="Slide Image Placeholder 1"/>
          <p:cNvSpPr>
            <a:spLocks noGrp="1" noRot="1" noChangeAspect="1" noTextEdit="1"/>
          </p:cNvSpPr>
          <p:nvPr>
            <p:ph type="sldImg"/>
          </p:nvPr>
        </p:nvSpPr>
        <p:spPr>
          <a:xfrm>
            <a:off x="366713" y="674688"/>
            <a:ext cx="6129337" cy="3448050"/>
          </a:xfrm>
          <a:ln/>
        </p:spPr>
      </p:sp>
      <p:sp>
        <p:nvSpPr>
          <p:cNvPr id="65540" name="Notes Placeholder 2"/>
          <p:cNvSpPr>
            <a:spLocks noGrp="1"/>
          </p:cNvSpPr>
          <p:nvPr>
            <p:ph type="body" idx="1"/>
          </p:nvPr>
        </p:nvSpPr>
        <p:spPr bwMode="auto">
          <a:xfrm>
            <a:off x="915983" y="4347151"/>
            <a:ext cx="5026035" cy="4294057"/>
          </a:xfrm>
          <a:prstGeom prst="rect">
            <a:avLst/>
          </a:prstGeom>
          <a:solidFill>
            <a:srgbClr val="FFFFFF"/>
          </a:solidFill>
          <a:ln>
            <a:solidFill>
              <a:srgbClr val="000000"/>
            </a:solidFill>
            <a:miter lim="800000"/>
            <a:headEnd/>
            <a:tailEnd/>
          </a:ln>
        </p:spPr>
        <p:txBody>
          <a:bodyPr lIns="90852" tIns="45425" rIns="90852" bIns="45425"/>
          <a:lstStyle/>
          <a:p>
            <a:pPr>
              <a:lnSpc>
                <a:spcPct val="90000"/>
              </a:lnSpc>
            </a:pPr>
            <a:r>
              <a:rPr lang="en-US" sz="1000" dirty="0"/>
              <a:t>SF, DF and RF are all terms you will learn about in more detail but for now, just become familiar with the term.</a:t>
            </a:r>
          </a:p>
        </p:txBody>
      </p:sp>
    </p:spTree>
    <p:extLst>
      <p:ext uri="{BB962C8B-B14F-4D97-AF65-F5344CB8AC3E}">
        <p14:creationId xmlns:p14="http://schemas.microsoft.com/office/powerpoint/2010/main" val="36801939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18</a:t>
            </a:fld>
            <a:endParaRPr lang="en-US"/>
          </a:p>
        </p:txBody>
      </p:sp>
    </p:spTree>
    <p:extLst>
      <p:ext uri="{BB962C8B-B14F-4D97-AF65-F5344CB8AC3E}">
        <p14:creationId xmlns:p14="http://schemas.microsoft.com/office/powerpoint/2010/main" val="42666500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Walk</a:t>
            </a:r>
            <a:r>
              <a:rPr lang="en-US" baseline="0" dirty="0"/>
              <a:t> through of Claims Lifecycle areas</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19</a:t>
            </a:fld>
            <a:endParaRPr lang="en-US"/>
          </a:p>
        </p:txBody>
      </p:sp>
    </p:spTree>
    <p:extLst>
      <p:ext uri="{BB962C8B-B14F-4D97-AF65-F5344CB8AC3E}">
        <p14:creationId xmlns:p14="http://schemas.microsoft.com/office/powerpoint/2010/main" val="42300936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20</a:t>
            </a:fld>
            <a:endParaRPr lang="en-US"/>
          </a:p>
        </p:txBody>
      </p:sp>
    </p:spTree>
    <p:extLst>
      <p:ext uri="{BB962C8B-B14F-4D97-AF65-F5344CB8AC3E}">
        <p14:creationId xmlns:p14="http://schemas.microsoft.com/office/powerpoint/2010/main" val="849976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Explain why that matters, what it enables/allows.  </a:t>
            </a:r>
          </a:p>
        </p:txBody>
      </p:sp>
      <p:sp>
        <p:nvSpPr>
          <p:cNvPr id="4" name="Slide Number Placeholder 3"/>
          <p:cNvSpPr>
            <a:spLocks noGrp="1"/>
          </p:cNvSpPr>
          <p:nvPr>
            <p:ph type="sldNum" sz="quarter" idx="10"/>
          </p:nvPr>
        </p:nvSpPr>
        <p:spPr/>
        <p:txBody>
          <a:bodyPr/>
          <a:lstStyle/>
          <a:p>
            <a:fld id="{FEED8C5D-2A4D-4B81-BE17-98AC865D969E}" type="slidenum">
              <a:rPr lang="en-US" smtClean="0"/>
              <a:pPr/>
              <a:t>3</a:t>
            </a:fld>
            <a:endParaRPr lang="en-US"/>
          </a:p>
        </p:txBody>
      </p:sp>
    </p:spTree>
    <p:extLst>
      <p:ext uri="{BB962C8B-B14F-4D97-AF65-F5344CB8AC3E}">
        <p14:creationId xmlns:p14="http://schemas.microsoft.com/office/powerpoint/2010/main" val="3789729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4</a:t>
            </a:fld>
            <a:endParaRPr lang="en-US"/>
          </a:p>
        </p:txBody>
      </p:sp>
    </p:spTree>
    <p:extLst>
      <p:ext uri="{BB962C8B-B14F-4D97-AF65-F5344CB8AC3E}">
        <p14:creationId xmlns:p14="http://schemas.microsoft.com/office/powerpoint/2010/main" val="2395798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 is an “independent licensee of BCBS”.  Because of this, HMSA is required to participate in Inter-plan programs.  </a:t>
            </a:r>
            <a:r>
              <a:rPr lang="en-US" dirty="0" err="1"/>
              <a:t>Bluecard</a:t>
            </a:r>
            <a:r>
              <a:rPr lang="en-US" dirty="0"/>
              <a:t> is one of those</a:t>
            </a:r>
          </a:p>
          <a:p>
            <a:endParaRPr lang="en-US" dirty="0"/>
          </a:p>
          <a:p>
            <a:r>
              <a:rPr lang="en-US" dirty="0"/>
              <a:t>There is a huge manual that outlines all of the policies and procedures.  What matters is that with BlueCard, BCBS policies trump HMSA policies if there is every a conflict.</a:t>
            </a:r>
          </a:p>
        </p:txBody>
      </p:sp>
      <p:sp>
        <p:nvSpPr>
          <p:cNvPr id="4" name="Slide Number Placeholder 3"/>
          <p:cNvSpPr>
            <a:spLocks noGrp="1"/>
          </p:cNvSpPr>
          <p:nvPr>
            <p:ph type="sldNum" sz="quarter" idx="10"/>
          </p:nvPr>
        </p:nvSpPr>
        <p:spPr/>
        <p:txBody>
          <a:bodyPr/>
          <a:lstStyle/>
          <a:p>
            <a:fld id="{0F5927F0-C1F6-4EEC-A15C-28A45AB11897}" type="slidenum">
              <a:rPr lang="en-US" smtClean="0"/>
              <a:t>5</a:t>
            </a:fld>
            <a:endParaRPr lang="en-US"/>
          </a:p>
        </p:txBody>
      </p:sp>
    </p:spTree>
    <p:extLst>
      <p:ext uri="{BB962C8B-B14F-4D97-AF65-F5344CB8AC3E}">
        <p14:creationId xmlns:p14="http://schemas.microsoft.com/office/powerpoint/2010/main" val="862103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Policies and procedures include how long it can take to process a claim, claim filing accuracy, financial accuracy.</a:t>
            </a:r>
          </a:p>
          <a:p>
            <a:endParaRPr lang="en-US" dirty="0"/>
          </a:p>
          <a:p>
            <a:r>
              <a:rPr lang="en-US" dirty="0"/>
              <a:t>Support team includes it’s own manager(s), supervisors and </a:t>
            </a:r>
            <a:r>
              <a:rPr lang="en-US" dirty="0" err="1"/>
              <a:t>analysts.Does</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6</a:t>
            </a:fld>
            <a:endParaRPr lang="en-US"/>
          </a:p>
        </p:txBody>
      </p:sp>
    </p:spTree>
    <p:extLst>
      <p:ext uri="{BB962C8B-B14F-4D97-AF65-F5344CB8AC3E}">
        <p14:creationId xmlns:p14="http://schemas.microsoft.com/office/powerpoint/2010/main" val="2209958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mn-ea"/>
                <a:cs typeface="+mn-cs"/>
              </a:rPr>
              <a:t>“</a:t>
            </a:r>
            <a:r>
              <a:rPr lang="en-US" sz="1200" dirty="0"/>
              <a:t>while in another Plan’s service area” is key.  If you are in your own service area, BlueCard is not involved, claims just to through the local process.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baseline="0" dirty="0">
              <a:solidFill>
                <a:schemeClr val="tx1"/>
              </a:solidFill>
              <a:effectLst/>
              <a:latin typeface="Arial"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baseline="0" dirty="0">
                <a:solidFill>
                  <a:schemeClr val="tx1"/>
                </a:solidFill>
                <a:effectLst/>
                <a:latin typeface="Arial" charset="0"/>
                <a:ea typeface="+mn-ea"/>
                <a:cs typeface="+mn-cs"/>
              </a:rPr>
              <a:t>All of these benefits apply to anyone that has Blue Cross Blue Shield Insurance.  We look at this from the view of the HMSA member, but you could just as easily replace HMSA with “Blue Cross Blue Shield of Michigan”.</a:t>
            </a:r>
            <a:endParaRPr lang="en-US" sz="1200" kern="1200" dirty="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7</a:t>
            </a:fld>
            <a:endParaRPr lang="en-US"/>
          </a:p>
        </p:txBody>
      </p:sp>
    </p:spTree>
    <p:extLst>
      <p:ext uri="{BB962C8B-B14F-4D97-AF65-F5344CB8AC3E}">
        <p14:creationId xmlns:p14="http://schemas.microsoft.com/office/powerpoint/2010/main" val="1407407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8</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Modify slide if you are keeping it in there.</a:t>
            </a:r>
          </a:p>
        </p:txBody>
      </p:sp>
    </p:spTree>
    <p:extLst>
      <p:ext uri="{BB962C8B-B14F-4D97-AF65-F5344CB8AC3E}">
        <p14:creationId xmlns:p14="http://schemas.microsoft.com/office/powerpoint/2010/main" val="913915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BlueCard enables you to have a world-wide provider network, ensuring continuous care and benefits no matter where you need health services.</a:t>
            </a:r>
          </a:p>
        </p:txBody>
      </p:sp>
      <p:sp>
        <p:nvSpPr>
          <p:cNvPr id="4" name="Slide Number Placeholder 3"/>
          <p:cNvSpPr>
            <a:spLocks noGrp="1"/>
          </p:cNvSpPr>
          <p:nvPr>
            <p:ph type="sldNum" sz="quarter" idx="10"/>
          </p:nvPr>
        </p:nvSpPr>
        <p:spPr/>
        <p:txBody>
          <a:bodyPr/>
          <a:lstStyle/>
          <a:p>
            <a:fld id="{714006E6-A0E3-4028-A2E4-F84DDA03E8EF}" type="slidenum">
              <a:rPr lang="en-US" smtClean="0"/>
              <a:t>9</a:t>
            </a:fld>
            <a:endParaRPr lang="en-US"/>
          </a:p>
        </p:txBody>
      </p:sp>
    </p:spTree>
    <p:extLst>
      <p:ext uri="{BB962C8B-B14F-4D97-AF65-F5344CB8AC3E}">
        <p14:creationId xmlns:p14="http://schemas.microsoft.com/office/powerpoint/2010/main" val="621699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 is an “independent licensee of BCBS”.  Because of this, HMSA is required to participate in Inter-plan programs.  </a:t>
            </a:r>
            <a:r>
              <a:rPr lang="en-US" dirty="0" err="1"/>
              <a:t>Bluecard</a:t>
            </a:r>
            <a:r>
              <a:rPr lang="en-US" dirty="0"/>
              <a:t> is one of those</a:t>
            </a:r>
          </a:p>
          <a:p>
            <a:endParaRPr lang="en-US" dirty="0"/>
          </a:p>
          <a:p>
            <a:r>
              <a:rPr lang="en-US" dirty="0"/>
              <a:t>There is a huge manual that outlines all of the policies and procedures.  What matters is that with BlueCard, BCBS policies trump HMSA policies if there is every a conflict.</a:t>
            </a:r>
          </a:p>
        </p:txBody>
      </p:sp>
      <p:sp>
        <p:nvSpPr>
          <p:cNvPr id="4" name="Slide Number Placeholder 3"/>
          <p:cNvSpPr>
            <a:spLocks noGrp="1"/>
          </p:cNvSpPr>
          <p:nvPr>
            <p:ph type="sldNum" sz="quarter" idx="10"/>
          </p:nvPr>
        </p:nvSpPr>
        <p:spPr/>
        <p:txBody>
          <a:bodyPr/>
          <a:lstStyle/>
          <a:p>
            <a:fld id="{0F5927F0-C1F6-4EEC-A15C-28A45AB11897}" type="slidenum">
              <a:rPr lang="en-US" smtClean="0"/>
              <a:t>10</a:t>
            </a:fld>
            <a:endParaRPr lang="en-US"/>
          </a:p>
        </p:txBody>
      </p:sp>
    </p:spTree>
    <p:extLst>
      <p:ext uri="{BB962C8B-B14F-4D97-AF65-F5344CB8AC3E}">
        <p14:creationId xmlns:p14="http://schemas.microsoft.com/office/powerpoint/2010/main" val="2726565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0" y="333710"/>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lvl1pPr>
              <a:defRPr>
                <a:latin typeface="Univers Light" panose="020B0403020202020204" pitchFamily="34" charset="0"/>
              </a:defRPr>
            </a:lvl1pPr>
          </a:lstStyle>
          <a:p>
            <a:fld id="{21E91230-D0C0-444D-8BBD-BE3048D2578F}" type="datetime1">
              <a:rPr lang="en-US" smtClean="0"/>
              <a:pPr/>
              <a:t>4/30/2018</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lvl1pPr>
              <a:defRPr>
                <a:latin typeface="Univers Light" panose="020B0403020202020204" pitchFamily="34" charset="0"/>
              </a:defRPr>
            </a:lvl1p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lvl1pPr>
              <a:defRPr>
                <a:latin typeface="Univers Light" panose="020B0403020202020204" pitchFamily="34" charset="0"/>
              </a:defRPr>
            </a:lvl1pPr>
          </a:lstStyle>
          <a:p>
            <a:fld id="{6D1FF422-FD3C-4296-93E3-6B1B3DFE9548}" type="slidenum">
              <a:rPr lang="en-US" smtClean="0"/>
              <a:pPr/>
              <a:t>‹#›</a:t>
            </a:fld>
            <a:endParaRPr lang="en-US" dirty="0"/>
          </a:p>
        </p:txBody>
      </p:sp>
    </p:spTree>
    <p:extLst>
      <p:ext uri="{BB962C8B-B14F-4D97-AF65-F5344CB8AC3E}">
        <p14:creationId xmlns:p14="http://schemas.microsoft.com/office/powerpoint/2010/main" val="160651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5892800" y="6566677"/>
            <a:ext cx="2844800" cy="294409"/>
          </a:xfrm>
          <a:prstGeom prst="rect">
            <a:avLst/>
          </a:prstGeom>
        </p:spPr>
        <p:txBody>
          <a:bodyPr/>
          <a:lstStyle>
            <a:lvl1pPr>
              <a:defRPr/>
            </a:lvl1pPr>
          </a:lstStyle>
          <a:p>
            <a:fld id="{1DAF63A2-55FF-45AE-993D-7F5AE00746FC}"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069466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a:xfrm>
            <a:off x="609600" y="6457949"/>
            <a:ext cx="2844800" cy="323851"/>
          </a:xfrm>
          <a:prstGeom prst="rect">
            <a:avLst/>
          </a:prstGeom>
        </p:spPr>
        <p:txBody>
          <a:bodyPr/>
          <a:lstStyle>
            <a:lvl1pPr>
              <a:defRPr/>
            </a:lvl1pPr>
          </a:lstStyle>
          <a:p>
            <a:fld id="{D52EF659-2D51-4E5C-B4B6-DC29FB33049E}" type="datetime1">
              <a:rPr lang="en-US" smtClean="0">
                <a:solidFill>
                  <a:prstClr val="black"/>
                </a:solidFill>
              </a:rPr>
              <a:t>4/30/2018</a:t>
            </a:fld>
            <a:endParaRPr lang="en-US" dirty="0">
              <a:solidFill>
                <a:prstClr val="black"/>
              </a:solidFill>
            </a:endParaRPr>
          </a:p>
        </p:txBody>
      </p:sp>
      <p:sp>
        <p:nvSpPr>
          <p:cNvPr id="6" name="Slide Number Placeholder 5"/>
          <p:cNvSpPr>
            <a:spLocks noGrp="1"/>
          </p:cNvSpPr>
          <p:nvPr>
            <p:ph type="sldNum" sz="quarter" idx="11"/>
          </p:nvPr>
        </p:nvSpPr>
        <p:spPr>
          <a:xfrm>
            <a:off x="5892800" y="6487393"/>
            <a:ext cx="2844800" cy="294409"/>
          </a:xfrm>
          <a:prstGeom prst="rect">
            <a:avLst/>
          </a:prstGeom>
        </p:spPr>
        <p:txBody>
          <a:bodyPr/>
          <a:lstStyle>
            <a:lvl1pPr>
              <a:defRPr/>
            </a:lvl1pPr>
          </a:lstStyle>
          <a:p>
            <a:fld id="{64C94E88-1C23-4A38-A23A-9252F738315D}"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186303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1"/>
            <a:ext cx="2844800" cy="365125"/>
          </a:xfrm>
          <a:prstGeom prst="rect">
            <a:avLst/>
          </a:prstGeom>
        </p:spPr>
        <p:txBody>
          <a:bodyPr/>
          <a:lstStyle>
            <a:lvl1pPr>
              <a:defRPr>
                <a:latin typeface="Univers Light" panose="020B0403020202020204" pitchFamily="34" charset="0"/>
              </a:defRPr>
            </a:lvl1pPr>
          </a:lstStyle>
          <a:p>
            <a:fld id="{E974D47A-A080-45D1-B42A-7B15D5793FD7}" type="datetime1">
              <a:rPr lang="en-US" smtClean="0"/>
              <a:pPr/>
              <a:t>4/30/2018</a:t>
            </a:fld>
            <a:endParaRPr lang="en-US" dirty="0"/>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lvl1pPr>
              <a:defRPr>
                <a:latin typeface="Univers Light" panose="020B0403020202020204" pitchFamily="34" charset="0"/>
              </a:defRPr>
            </a:lvl1pPr>
          </a:lstStyle>
          <a:p>
            <a:endParaRPr lang="en-US" dirty="0"/>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lvl1pPr>
              <a:defRPr>
                <a:latin typeface="Univers Light" panose="020B0403020202020204" pitchFamily="34" charset="0"/>
              </a:defRPr>
            </a:lvl1pPr>
          </a:lstStyle>
          <a:p>
            <a:fld id="{6D1FF422-FD3C-4296-93E3-6B1B3DFE9548}" type="slidenum">
              <a:rPr lang="en-US" smtClean="0"/>
              <a:pPr/>
              <a:t>‹#›</a:t>
            </a:fld>
            <a:endParaRPr lang="en-US" dirty="0"/>
          </a:p>
        </p:txBody>
      </p:sp>
    </p:spTree>
    <p:extLst>
      <p:ext uri="{BB962C8B-B14F-4D97-AF65-F5344CB8AC3E}">
        <p14:creationId xmlns:p14="http://schemas.microsoft.com/office/powerpoint/2010/main" val="1058967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lvl1pPr>
              <a:defRPr>
                <a:latin typeface="Univers Light" panose="020B0403020202020204" pitchFamily="34" charset="0"/>
              </a:defRPr>
            </a:lvl1pPr>
          </a:lstStyle>
          <a:p>
            <a:fld id="{B39B45ED-B792-4C9B-A3B6-AB35192BA6A8}" type="datetime1">
              <a:rPr lang="en-US" smtClean="0"/>
              <a:pPr/>
              <a:t>4/30/2018</a:t>
            </a:fld>
            <a:endParaRPr lang="en-US" dirty="0"/>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lvl1pPr>
              <a:defRPr>
                <a:latin typeface="Univers Light" panose="020B0403020202020204" pitchFamily="34" charset="0"/>
              </a:defRPr>
            </a:lvl1pPr>
          </a:lstStyle>
          <a:p>
            <a:endParaRPr lang="en-US" dirty="0"/>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lvl1pPr>
              <a:defRPr>
                <a:latin typeface="Univers Light" panose="020B0403020202020204" pitchFamily="34" charset="0"/>
              </a:defRPr>
            </a:lvl1pPr>
          </a:lstStyle>
          <a:p>
            <a:fld id="{6D1FF422-FD3C-4296-93E3-6B1B3DFE9548}" type="slidenum">
              <a:rPr lang="en-US" smtClean="0"/>
              <a:pPr/>
              <a:t>‹#›</a:t>
            </a:fld>
            <a:endParaRPr lang="en-US" dirty="0"/>
          </a:p>
        </p:txBody>
      </p:sp>
    </p:spTree>
    <p:extLst>
      <p:ext uri="{BB962C8B-B14F-4D97-AF65-F5344CB8AC3E}">
        <p14:creationId xmlns:p14="http://schemas.microsoft.com/office/powerpoint/2010/main" val="533533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atin typeface="Univers Light" panose="020B0403020202020204" pitchFamily="34" charset="0"/>
              </a:defRPr>
            </a:lvl1pPr>
          </a:lstStyle>
          <a:p>
            <a:fld id="{9AA06D4B-3B5A-43C8-B639-81F27E47289D}" type="datetime1">
              <a:rPr lang="en-US" smtClean="0"/>
              <a:pPr/>
              <a:t>4/30/2018</a:t>
            </a:fld>
            <a:endParaRPr lang="en-US"/>
          </a:p>
        </p:txBody>
      </p:sp>
      <p:sp>
        <p:nvSpPr>
          <p:cNvPr id="5" name="Slide Number Placeholder 4"/>
          <p:cNvSpPr>
            <a:spLocks noGrp="1"/>
          </p:cNvSpPr>
          <p:nvPr>
            <p:ph type="sldNum" sz="quarter" idx="11"/>
          </p:nvPr>
        </p:nvSpPr>
        <p:spPr/>
        <p:txBody>
          <a:bodyPr/>
          <a:lstStyle>
            <a:lvl1pPr>
              <a:defRPr>
                <a:latin typeface="Univers Light" panose="020B0403020202020204" pitchFamily="34" charset="0"/>
              </a:defRPr>
            </a:lvl1pPr>
          </a:lstStyle>
          <a:p>
            <a:fld id="{1DAF63A2-55FF-45AE-993D-7F5AE00746FC}" type="slidenum">
              <a:rPr lang="en-US" smtClean="0"/>
              <a:pPr/>
              <a:t>‹#›</a:t>
            </a:fld>
            <a:endParaRPr lang="en-US"/>
          </a:p>
        </p:txBody>
      </p:sp>
    </p:spTree>
    <p:extLst>
      <p:ext uri="{BB962C8B-B14F-4D97-AF65-F5344CB8AC3E}">
        <p14:creationId xmlns:p14="http://schemas.microsoft.com/office/powerpoint/2010/main" val="3816172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Tag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133602"/>
            <a:ext cx="10972800" cy="3916363"/>
          </a:xfrm>
          <a:prstGeom prst="rect">
            <a:avLst/>
          </a:prstGeom>
        </p:spPr>
        <p:txBody>
          <a:bodyPr lIns="0" tIns="0" bIns="0">
            <a:noAutofit/>
          </a:bodyPr>
          <a:lstStyle>
            <a:lvl1pPr marL="227013" indent="-227013">
              <a:spcBef>
                <a:spcPts val="1800"/>
              </a:spcBef>
              <a:buClr>
                <a:srgbClr val="417191"/>
              </a:buClr>
              <a:defRPr sz="2000">
                <a:latin typeface="Arial" pitchFamily="34" charset="0"/>
                <a:cs typeface="Arial" pitchFamily="34" charset="0"/>
              </a:defRPr>
            </a:lvl1pPr>
            <a:lvl2pPr marL="519113" indent="-292100">
              <a:spcBef>
                <a:spcPts val="800"/>
              </a:spcBef>
              <a:buClr>
                <a:srgbClr val="417191"/>
              </a:buClr>
              <a:defRPr sz="1800">
                <a:latin typeface="Arial" pitchFamily="34" charset="0"/>
                <a:cs typeface="Arial" pitchFamily="34" charset="0"/>
              </a:defRPr>
            </a:lvl2pPr>
            <a:lvl3pPr marL="801688" indent="-282575">
              <a:spcBef>
                <a:spcPts val="600"/>
              </a:spcBef>
              <a:buClr>
                <a:srgbClr val="417191"/>
              </a:buClr>
              <a:defRPr sz="1600">
                <a:latin typeface="Arial" pitchFamily="34" charset="0"/>
                <a:cs typeface="Arial" pitchFamily="34" charset="0"/>
              </a:defRPr>
            </a:lvl3pPr>
            <a:lvl4pPr marL="1084263" indent="-282575">
              <a:spcBef>
                <a:spcPts val="600"/>
              </a:spcBef>
              <a:buClr>
                <a:srgbClr val="417191"/>
              </a:buClr>
              <a:defRPr sz="1400">
                <a:latin typeface="Arial" pitchFamily="34" charset="0"/>
                <a:cs typeface="Arial" pitchFamily="34" charset="0"/>
              </a:defRPr>
            </a:lvl4pPr>
            <a:lvl5pPr marL="1376363" indent="-292100">
              <a:spcBef>
                <a:spcPts val="600"/>
              </a:spcBef>
              <a:buClr>
                <a:srgbClr val="417191"/>
              </a:buClr>
              <a:buFont typeface="Arial" pitchFamily="34" charset="0"/>
              <a:buChar char="&gt;"/>
              <a:defRPr sz="14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3"/>
          </p:nvPr>
        </p:nvSpPr>
        <p:spPr>
          <a:xfrm>
            <a:off x="609600" y="1295400"/>
            <a:ext cx="10972800" cy="685800"/>
          </a:xfrm>
          <a:prstGeom prst="rect">
            <a:avLst/>
          </a:prstGeom>
        </p:spPr>
        <p:txBody>
          <a:bodyPr wrap="square" lIns="0" tIns="0">
            <a:noAutofit/>
          </a:bodyPr>
          <a:lstStyle>
            <a:lvl1pPr marL="0" indent="0" algn="l">
              <a:spcBef>
                <a:spcPts val="0"/>
              </a:spcBef>
              <a:buNone/>
              <a:defRPr sz="22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a:t>Click to edit Master text styles</a:t>
            </a:r>
          </a:p>
        </p:txBody>
      </p:sp>
      <p:sp>
        <p:nvSpPr>
          <p:cNvPr id="10" name="Slide Number Placeholder 5"/>
          <p:cNvSpPr>
            <a:spLocks noGrp="1"/>
          </p:cNvSpPr>
          <p:nvPr>
            <p:ph type="sldNum" sz="quarter" idx="12"/>
          </p:nvPr>
        </p:nvSpPr>
        <p:spPr>
          <a:xfrm>
            <a:off x="11176000" y="6551630"/>
            <a:ext cx="609600" cy="245097"/>
          </a:xfrm>
          <a:prstGeom prst="rect">
            <a:avLst/>
          </a:prstGeom>
        </p:spPr>
        <p:txBody>
          <a:bodyPr rIns="0"/>
          <a:lstStyle>
            <a:lvl1pPr algn="r">
              <a:defRPr sz="900">
                <a:solidFill>
                  <a:schemeClr val="tx1">
                    <a:lumMod val="50000"/>
                    <a:lumOff val="50000"/>
                  </a:schemeClr>
                </a:solidFill>
                <a:latin typeface="Arial" pitchFamily="34" charset="0"/>
                <a:cs typeface="Arial" pitchFamily="34" charset="0"/>
              </a:defRPr>
            </a:lvl1pPr>
          </a:lstStyle>
          <a:p>
            <a:fld id="{B577B0CA-740C-471E-8E5F-C22F8078A3C0}" type="slidenum">
              <a:rPr lang="en-US" smtClean="0"/>
              <a:pPr/>
              <a:t>‹#›</a:t>
            </a:fld>
            <a:endParaRPr lang="en-US" dirty="0"/>
          </a:p>
        </p:txBody>
      </p:sp>
      <p:sp>
        <p:nvSpPr>
          <p:cNvPr id="14" name="Title 1"/>
          <p:cNvSpPr>
            <a:spLocks noGrp="1"/>
          </p:cNvSpPr>
          <p:nvPr>
            <p:ph type="title"/>
          </p:nvPr>
        </p:nvSpPr>
        <p:spPr>
          <a:xfrm>
            <a:off x="609600" y="704851"/>
            <a:ext cx="10972800" cy="681183"/>
          </a:xfrm>
          <a:prstGeom prst="rect">
            <a:avLst/>
          </a:prstGeom>
        </p:spPr>
        <p:txBody>
          <a:bodyPr lIns="0" tIns="0">
            <a:noAutofit/>
          </a:bodyPr>
          <a:lstStyle>
            <a:lvl1pPr algn="l">
              <a:lnSpc>
                <a:spcPts val="3000"/>
              </a:lnSpc>
              <a:defRPr sz="3200" b="1">
                <a:solidFill>
                  <a:srgbClr val="0F4A77"/>
                </a:solidFill>
                <a:latin typeface="+mj-lt"/>
                <a:cs typeface="Arial" pitchFamily="34" charset="0"/>
              </a:defRPr>
            </a:lvl1pPr>
          </a:lstStyle>
          <a:p>
            <a:endParaRPr lang="en-US" dirty="0"/>
          </a:p>
        </p:txBody>
      </p:sp>
    </p:spTree>
    <p:extLst>
      <p:ext uri="{BB962C8B-B14F-4D97-AF65-F5344CB8AC3E}">
        <p14:creationId xmlns:p14="http://schemas.microsoft.com/office/powerpoint/2010/main" val="1178791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29791"/>
            <a:ext cx="10363200" cy="147066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986"/>
            <a:ext cx="2844800" cy="363855"/>
          </a:xfrm>
          <a:prstGeom prst="rect">
            <a:avLst/>
          </a:prstGeom>
        </p:spPr>
        <p:txBody>
          <a:bodyPr/>
          <a:lstStyle/>
          <a:p>
            <a:fld id="{CAAE632E-3562-4AD3-89DB-AD9502B6516F}" type="datetime1">
              <a:rPr lang="en-US" smtClean="0">
                <a:solidFill>
                  <a:prstClr val="black"/>
                </a:solidFill>
              </a:rPr>
              <a:t>4/30/2018</a:t>
            </a:fld>
            <a:endParaRPr lang="en-US" dirty="0">
              <a:solidFill>
                <a:prstClr val="black"/>
              </a:solidFill>
            </a:endParaRPr>
          </a:p>
        </p:txBody>
      </p:sp>
      <p:sp>
        <p:nvSpPr>
          <p:cNvPr id="5" name="Footer Placeholder 4"/>
          <p:cNvSpPr>
            <a:spLocks noGrp="1"/>
          </p:cNvSpPr>
          <p:nvPr>
            <p:ph type="ftr" sz="quarter" idx="11"/>
          </p:nvPr>
        </p:nvSpPr>
        <p:spPr>
          <a:xfrm>
            <a:off x="4165600" y="6356986"/>
            <a:ext cx="3860800" cy="36385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986"/>
            <a:ext cx="2844800" cy="363855"/>
          </a:xfrm>
          <a:prstGeom prst="rect">
            <a:avLst/>
          </a:prstGeom>
        </p:spPr>
        <p:txBody>
          <a:bodyPr/>
          <a:lstStyle/>
          <a:p>
            <a:fld id="{543DA42F-A91E-4FB9-96FC-FB525150B2B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38801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876184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lIns="60533" tIns="30267" rIns="60533" bIns="30267"/>
          <a:lstStyle/>
          <a:p>
            <a:r>
              <a:rPr lang="en-US"/>
              <a:t>Click to edit Master title style</a:t>
            </a:r>
            <a:endParaRPr lang="en-US" dirty="0"/>
          </a:p>
        </p:txBody>
      </p:sp>
      <p:sp>
        <p:nvSpPr>
          <p:cNvPr id="3" name="Slide Number Placeholder 2"/>
          <p:cNvSpPr>
            <a:spLocks noGrp="1"/>
          </p:cNvSpPr>
          <p:nvPr>
            <p:ph type="sldNum" sz="quarter" idx="4"/>
          </p:nvPr>
        </p:nvSpPr>
        <p:spPr>
          <a:xfrm>
            <a:off x="4660203" y="6389258"/>
            <a:ext cx="2844800" cy="365125"/>
          </a:xfrm>
          <a:prstGeom prst="rect">
            <a:avLst/>
          </a:prstGeom>
        </p:spPr>
        <p:txBody>
          <a:bodyPr vert="horz" lIns="81635" tIns="40818" rIns="81635" bIns="40818" rtlCol="0" anchor="ctr"/>
          <a:lstStyle>
            <a:lvl1pPr algn="ctr">
              <a:defRPr sz="1467">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596633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872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17"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3" y="1600201"/>
            <a:ext cx="8910244" cy="45259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28" name="Picture 4" descr="G:\Art_Resources\_HMSA Logo_Approved 2014\png\with Tagline\HMSA Logo_Rev_14P wTag blu insid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402" y="5955062"/>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177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1" r:id="rId4"/>
    <p:sldLayoutId id="2147483672" r:id="rId5"/>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Univers Light" panose="020B0403020202020204" pitchFamily="34" charset="0"/>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Univers Light" panose="020B0403020202020204" pitchFamily="34" charset="0"/>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Univers Light" panose="020B0403020202020204" pitchFamily="34" charset="0"/>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Univers Light" panose="020B0403020202020204" pitchFamily="34" charset="0"/>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Univers Light" panose="020B04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alphaModFix amt="70000"/>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57502343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6.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hyperlink" Target="https://quizizz.com/admin/quiz/579a6ab7dba6c0405d245a54"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hyperlink" Target="What%20is%20FEP.pptx"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14457" y="1958454"/>
            <a:ext cx="8534401" cy="2811439"/>
          </a:xfrm>
        </p:spPr>
        <p:txBody>
          <a:bodyPr>
            <a:noAutofit/>
          </a:bodyPr>
          <a:lstStyle/>
          <a:p>
            <a:pPr algn="l"/>
            <a:r>
              <a:rPr lang="en-US" sz="4400" dirty="0">
                <a:solidFill>
                  <a:srgbClr val="0078C1"/>
                </a:solidFill>
              </a:rPr>
              <a:t>Claims Administration:</a:t>
            </a:r>
            <a:br>
              <a:rPr lang="en-US" sz="4400" dirty="0">
                <a:solidFill>
                  <a:srgbClr val="0078C1"/>
                </a:solidFill>
              </a:rPr>
            </a:br>
            <a:br>
              <a:rPr lang="en-US" sz="4400" dirty="0">
                <a:solidFill>
                  <a:srgbClr val="0078C1"/>
                </a:solidFill>
              </a:rPr>
            </a:br>
            <a:r>
              <a:rPr lang="en-US" sz="4400" dirty="0">
                <a:solidFill>
                  <a:srgbClr val="0078C1"/>
                </a:solidFill>
              </a:rPr>
              <a:t>What is BlueCard?</a:t>
            </a:r>
          </a:p>
        </p:txBody>
      </p:sp>
    </p:spTree>
    <p:extLst>
      <p:ext uri="{BB962C8B-B14F-4D97-AF65-F5344CB8AC3E}">
        <p14:creationId xmlns:p14="http://schemas.microsoft.com/office/powerpoint/2010/main" val="917002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Healthcare With BlueCard</a:t>
            </a:r>
          </a:p>
        </p:txBody>
      </p:sp>
      <p:sp>
        <p:nvSpPr>
          <p:cNvPr id="9" name="Content Placeholder 2">
            <a:extLst>
              <a:ext uri="{FF2B5EF4-FFF2-40B4-BE49-F238E27FC236}">
                <a16:creationId xmlns:a16="http://schemas.microsoft.com/office/drawing/2014/main" id="{1130242B-47B4-4C48-9BC3-C22A1A0DE3FF}"/>
              </a:ext>
            </a:extLst>
          </p:cNvPr>
          <p:cNvSpPr>
            <a:spLocks noGrp="1"/>
          </p:cNvSpPr>
          <p:nvPr>
            <p:ph idx="1"/>
          </p:nvPr>
        </p:nvSpPr>
        <p:spPr>
          <a:xfrm>
            <a:off x="3383872" y="1659386"/>
            <a:ext cx="8229600" cy="4733393"/>
          </a:xfrm>
        </p:spPr>
        <p:txBody>
          <a:bodyPr>
            <a:noAutofit/>
          </a:bodyPr>
          <a:lstStyle/>
          <a:p>
            <a:pPr marL="0" indent="0" fontAlgn="base">
              <a:buNone/>
            </a:pPr>
            <a:endParaRPr lang="en-US" sz="2400" dirty="0"/>
          </a:p>
          <a:p>
            <a:pPr marL="0" indent="0" fontAlgn="base">
              <a:buNone/>
            </a:pPr>
            <a:endParaRPr lang="en-US" sz="2400" dirty="0"/>
          </a:p>
          <a:p>
            <a:pPr marL="0" indent="0" fontAlgn="base">
              <a:buNone/>
            </a:pPr>
            <a:endParaRPr lang="en-US" sz="2400" dirty="0"/>
          </a:p>
          <a:p>
            <a:pPr marL="0" indent="0" fontAlgn="base">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p:txBody>
      </p:sp>
      <p:sp>
        <p:nvSpPr>
          <p:cNvPr id="7" name="AutoShape 3">
            <a:extLst>
              <a:ext uri="{FF2B5EF4-FFF2-40B4-BE49-F238E27FC236}">
                <a16:creationId xmlns:a16="http://schemas.microsoft.com/office/drawing/2014/main" id="{9B400386-F041-4EE5-B95E-ED1AE6A0FD3B}"/>
              </a:ext>
            </a:extLst>
          </p:cNvPr>
          <p:cNvSpPr>
            <a:spLocks noChangeAspect="1" noChangeArrowheads="1" noTextEdit="1"/>
          </p:cNvSpPr>
          <p:nvPr/>
        </p:nvSpPr>
        <p:spPr bwMode="auto">
          <a:xfrm>
            <a:off x="3383872" y="1828800"/>
            <a:ext cx="7677156" cy="388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5">
            <a:extLst>
              <a:ext uri="{FF2B5EF4-FFF2-40B4-BE49-F238E27FC236}">
                <a16:creationId xmlns:a16="http://schemas.microsoft.com/office/drawing/2014/main" id="{752AF292-3294-4CB5-A7E3-0E60BF40D6BA}"/>
              </a:ext>
            </a:extLst>
          </p:cNvPr>
          <p:cNvSpPr>
            <a:spLocks noChangeArrowheads="1"/>
          </p:cNvSpPr>
          <p:nvPr/>
        </p:nvSpPr>
        <p:spPr bwMode="auto">
          <a:xfrm>
            <a:off x="3386692" y="1871106"/>
            <a:ext cx="5491338" cy="471008"/>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ECC9033B-D6B2-4B5A-869E-81ADC20DB9E9}"/>
              </a:ext>
            </a:extLst>
          </p:cNvPr>
          <p:cNvSpPr>
            <a:spLocks noChangeArrowheads="1"/>
          </p:cNvSpPr>
          <p:nvPr/>
        </p:nvSpPr>
        <p:spPr bwMode="auto">
          <a:xfrm>
            <a:off x="8878031" y="1871106"/>
            <a:ext cx="2154793" cy="471008"/>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7">
            <a:extLst>
              <a:ext uri="{FF2B5EF4-FFF2-40B4-BE49-F238E27FC236}">
                <a16:creationId xmlns:a16="http://schemas.microsoft.com/office/drawing/2014/main" id="{B6DC4CCA-6740-4B2D-B809-ADD484B1E3C5}"/>
              </a:ext>
            </a:extLst>
          </p:cNvPr>
          <p:cNvSpPr>
            <a:spLocks noChangeArrowheads="1"/>
          </p:cNvSpPr>
          <p:nvPr/>
        </p:nvSpPr>
        <p:spPr bwMode="auto">
          <a:xfrm>
            <a:off x="3386692" y="2342115"/>
            <a:ext cx="5491338" cy="46818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8">
            <a:extLst>
              <a:ext uri="{FF2B5EF4-FFF2-40B4-BE49-F238E27FC236}">
                <a16:creationId xmlns:a16="http://schemas.microsoft.com/office/drawing/2014/main" id="{5C97AA67-EA36-4B7F-B1B3-4A65EB2FBA72}"/>
              </a:ext>
            </a:extLst>
          </p:cNvPr>
          <p:cNvSpPr>
            <a:spLocks noChangeArrowheads="1"/>
          </p:cNvSpPr>
          <p:nvPr/>
        </p:nvSpPr>
        <p:spPr bwMode="auto">
          <a:xfrm>
            <a:off x="8878031" y="2342115"/>
            <a:ext cx="2154793" cy="46818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9">
            <a:extLst>
              <a:ext uri="{FF2B5EF4-FFF2-40B4-BE49-F238E27FC236}">
                <a16:creationId xmlns:a16="http://schemas.microsoft.com/office/drawing/2014/main" id="{89EFB0DD-912A-4588-A344-A15E6C566027}"/>
              </a:ext>
            </a:extLst>
          </p:cNvPr>
          <p:cNvSpPr>
            <a:spLocks noChangeArrowheads="1"/>
          </p:cNvSpPr>
          <p:nvPr/>
        </p:nvSpPr>
        <p:spPr bwMode="auto">
          <a:xfrm>
            <a:off x="3386692" y="2810303"/>
            <a:ext cx="5491338" cy="47100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10">
            <a:extLst>
              <a:ext uri="{FF2B5EF4-FFF2-40B4-BE49-F238E27FC236}">
                <a16:creationId xmlns:a16="http://schemas.microsoft.com/office/drawing/2014/main" id="{EC8649DC-34A3-4A08-817C-40F9AD9FCB61}"/>
              </a:ext>
            </a:extLst>
          </p:cNvPr>
          <p:cNvSpPr>
            <a:spLocks noChangeArrowheads="1"/>
          </p:cNvSpPr>
          <p:nvPr/>
        </p:nvSpPr>
        <p:spPr bwMode="auto">
          <a:xfrm>
            <a:off x="8878031" y="2810303"/>
            <a:ext cx="2154793" cy="47100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1">
            <a:extLst>
              <a:ext uri="{FF2B5EF4-FFF2-40B4-BE49-F238E27FC236}">
                <a16:creationId xmlns:a16="http://schemas.microsoft.com/office/drawing/2014/main" id="{4451CD83-0CBB-49AD-82C7-683F20EC658D}"/>
              </a:ext>
            </a:extLst>
          </p:cNvPr>
          <p:cNvSpPr>
            <a:spLocks noChangeArrowheads="1"/>
          </p:cNvSpPr>
          <p:nvPr/>
        </p:nvSpPr>
        <p:spPr bwMode="auto">
          <a:xfrm>
            <a:off x="3386692" y="3281311"/>
            <a:ext cx="5491338" cy="46818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12">
            <a:extLst>
              <a:ext uri="{FF2B5EF4-FFF2-40B4-BE49-F238E27FC236}">
                <a16:creationId xmlns:a16="http://schemas.microsoft.com/office/drawing/2014/main" id="{D651DA8D-94EC-4E98-98AD-DF3D83D13271}"/>
              </a:ext>
            </a:extLst>
          </p:cNvPr>
          <p:cNvSpPr>
            <a:spLocks noChangeArrowheads="1"/>
          </p:cNvSpPr>
          <p:nvPr/>
        </p:nvSpPr>
        <p:spPr bwMode="auto">
          <a:xfrm>
            <a:off x="8878031" y="3281311"/>
            <a:ext cx="2154793" cy="46818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3">
            <a:extLst>
              <a:ext uri="{FF2B5EF4-FFF2-40B4-BE49-F238E27FC236}">
                <a16:creationId xmlns:a16="http://schemas.microsoft.com/office/drawing/2014/main" id="{9E21E715-F1F3-47D3-AD77-1E1AED2043B1}"/>
              </a:ext>
            </a:extLst>
          </p:cNvPr>
          <p:cNvSpPr>
            <a:spLocks noChangeArrowheads="1"/>
          </p:cNvSpPr>
          <p:nvPr/>
        </p:nvSpPr>
        <p:spPr bwMode="auto">
          <a:xfrm>
            <a:off x="3386692" y="3749499"/>
            <a:ext cx="5491338" cy="47100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4">
            <a:extLst>
              <a:ext uri="{FF2B5EF4-FFF2-40B4-BE49-F238E27FC236}">
                <a16:creationId xmlns:a16="http://schemas.microsoft.com/office/drawing/2014/main" id="{151D25AE-9ECB-4FFD-B3C1-46BCB39B71E9}"/>
              </a:ext>
            </a:extLst>
          </p:cNvPr>
          <p:cNvSpPr>
            <a:spLocks noChangeArrowheads="1"/>
          </p:cNvSpPr>
          <p:nvPr/>
        </p:nvSpPr>
        <p:spPr bwMode="auto">
          <a:xfrm>
            <a:off x="8878031" y="3749499"/>
            <a:ext cx="2154793" cy="47100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5">
            <a:extLst>
              <a:ext uri="{FF2B5EF4-FFF2-40B4-BE49-F238E27FC236}">
                <a16:creationId xmlns:a16="http://schemas.microsoft.com/office/drawing/2014/main" id="{03E383DD-3E0C-4E17-87C7-FA53A5ABD693}"/>
              </a:ext>
            </a:extLst>
          </p:cNvPr>
          <p:cNvSpPr>
            <a:spLocks noChangeArrowheads="1"/>
          </p:cNvSpPr>
          <p:nvPr/>
        </p:nvSpPr>
        <p:spPr bwMode="auto">
          <a:xfrm>
            <a:off x="3386692" y="4220508"/>
            <a:ext cx="5491338" cy="47100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6">
            <a:extLst>
              <a:ext uri="{FF2B5EF4-FFF2-40B4-BE49-F238E27FC236}">
                <a16:creationId xmlns:a16="http://schemas.microsoft.com/office/drawing/2014/main" id="{88C6088A-7B50-42E9-91CC-90FA2DAB30CC}"/>
              </a:ext>
            </a:extLst>
          </p:cNvPr>
          <p:cNvSpPr>
            <a:spLocks noChangeArrowheads="1"/>
          </p:cNvSpPr>
          <p:nvPr/>
        </p:nvSpPr>
        <p:spPr bwMode="auto">
          <a:xfrm>
            <a:off x="8878031" y="4220508"/>
            <a:ext cx="2154793" cy="47100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9">
            <a:extLst>
              <a:ext uri="{FF2B5EF4-FFF2-40B4-BE49-F238E27FC236}">
                <a16:creationId xmlns:a16="http://schemas.microsoft.com/office/drawing/2014/main" id="{3156C397-E088-4D39-ACF4-88F795DF1E66}"/>
              </a:ext>
            </a:extLst>
          </p:cNvPr>
          <p:cNvSpPr>
            <a:spLocks noChangeArrowheads="1"/>
          </p:cNvSpPr>
          <p:nvPr/>
        </p:nvSpPr>
        <p:spPr bwMode="auto">
          <a:xfrm>
            <a:off x="3386692" y="4697432"/>
            <a:ext cx="5491338" cy="471008"/>
          </a:xfrm>
          <a:prstGeom prst="rect">
            <a:avLst/>
          </a:prstGeom>
          <a:solidFill>
            <a:srgbClr val="E9EDF4"/>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Rectangle 20">
            <a:extLst>
              <a:ext uri="{FF2B5EF4-FFF2-40B4-BE49-F238E27FC236}">
                <a16:creationId xmlns:a16="http://schemas.microsoft.com/office/drawing/2014/main" id="{7CC8E58D-9227-46B7-AB74-FD8C4443AA83}"/>
              </a:ext>
            </a:extLst>
          </p:cNvPr>
          <p:cNvSpPr>
            <a:spLocks noChangeArrowheads="1"/>
          </p:cNvSpPr>
          <p:nvPr/>
        </p:nvSpPr>
        <p:spPr bwMode="auto">
          <a:xfrm>
            <a:off x="8872391" y="4703347"/>
            <a:ext cx="2154793" cy="471008"/>
          </a:xfrm>
          <a:prstGeom prst="rect">
            <a:avLst/>
          </a:prstGeom>
          <a:solidFill>
            <a:srgbClr val="E9EDF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Line 21">
            <a:extLst>
              <a:ext uri="{FF2B5EF4-FFF2-40B4-BE49-F238E27FC236}">
                <a16:creationId xmlns:a16="http://schemas.microsoft.com/office/drawing/2014/main" id="{88004618-AB1C-45B6-987B-3B10F6FB3EBD}"/>
              </a:ext>
            </a:extLst>
          </p:cNvPr>
          <p:cNvSpPr>
            <a:spLocks noChangeShapeType="1"/>
          </p:cNvSpPr>
          <p:nvPr/>
        </p:nvSpPr>
        <p:spPr bwMode="auto">
          <a:xfrm>
            <a:off x="8878031" y="1865465"/>
            <a:ext cx="0" cy="3770888"/>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22">
            <a:extLst>
              <a:ext uri="{FF2B5EF4-FFF2-40B4-BE49-F238E27FC236}">
                <a16:creationId xmlns:a16="http://schemas.microsoft.com/office/drawing/2014/main" id="{CF83349D-629F-4656-B490-F3288548994F}"/>
              </a:ext>
            </a:extLst>
          </p:cNvPr>
          <p:cNvSpPr>
            <a:spLocks noChangeShapeType="1"/>
          </p:cNvSpPr>
          <p:nvPr/>
        </p:nvSpPr>
        <p:spPr bwMode="auto">
          <a:xfrm>
            <a:off x="3381052" y="2342115"/>
            <a:ext cx="7657413" cy="0"/>
          </a:xfrm>
          <a:prstGeom prst="line">
            <a:avLst/>
          </a:prstGeom>
          <a:noFill/>
          <a:ln w="254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3">
            <a:extLst>
              <a:ext uri="{FF2B5EF4-FFF2-40B4-BE49-F238E27FC236}">
                <a16:creationId xmlns:a16="http://schemas.microsoft.com/office/drawing/2014/main" id="{E9CA0510-8B5A-4106-9AFD-49FCB4F98B2B}"/>
              </a:ext>
            </a:extLst>
          </p:cNvPr>
          <p:cNvSpPr>
            <a:spLocks noChangeShapeType="1"/>
          </p:cNvSpPr>
          <p:nvPr/>
        </p:nvSpPr>
        <p:spPr bwMode="auto">
          <a:xfrm>
            <a:off x="3381052" y="2810303"/>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24">
            <a:extLst>
              <a:ext uri="{FF2B5EF4-FFF2-40B4-BE49-F238E27FC236}">
                <a16:creationId xmlns:a16="http://schemas.microsoft.com/office/drawing/2014/main" id="{5E537566-2948-4377-A62F-E0C8C54AD7AA}"/>
              </a:ext>
            </a:extLst>
          </p:cNvPr>
          <p:cNvSpPr>
            <a:spLocks noChangeShapeType="1"/>
          </p:cNvSpPr>
          <p:nvPr/>
        </p:nvSpPr>
        <p:spPr bwMode="auto">
          <a:xfrm>
            <a:off x="3381052" y="3281311"/>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5">
            <a:extLst>
              <a:ext uri="{FF2B5EF4-FFF2-40B4-BE49-F238E27FC236}">
                <a16:creationId xmlns:a16="http://schemas.microsoft.com/office/drawing/2014/main" id="{6FA63021-E516-43DD-9963-66CCDA4E9DC0}"/>
              </a:ext>
            </a:extLst>
          </p:cNvPr>
          <p:cNvSpPr>
            <a:spLocks noChangeShapeType="1"/>
          </p:cNvSpPr>
          <p:nvPr/>
        </p:nvSpPr>
        <p:spPr bwMode="auto">
          <a:xfrm>
            <a:off x="3381052" y="3749499"/>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26">
            <a:extLst>
              <a:ext uri="{FF2B5EF4-FFF2-40B4-BE49-F238E27FC236}">
                <a16:creationId xmlns:a16="http://schemas.microsoft.com/office/drawing/2014/main" id="{D72FB8E2-2C1D-44E2-9212-BF749B465AFD}"/>
              </a:ext>
            </a:extLst>
          </p:cNvPr>
          <p:cNvSpPr>
            <a:spLocks noChangeShapeType="1"/>
          </p:cNvSpPr>
          <p:nvPr/>
        </p:nvSpPr>
        <p:spPr bwMode="auto">
          <a:xfrm>
            <a:off x="3381052" y="4220508"/>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27">
            <a:extLst>
              <a:ext uri="{FF2B5EF4-FFF2-40B4-BE49-F238E27FC236}">
                <a16:creationId xmlns:a16="http://schemas.microsoft.com/office/drawing/2014/main" id="{C32FAB17-0D81-48FB-8D89-500DA1532B94}"/>
              </a:ext>
            </a:extLst>
          </p:cNvPr>
          <p:cNvSpPr>
            <a:spLocks noChangeShapeType="1"/>
          </p:cNvSpPr>
          <p:nvPr/>
        </p:nvSpPr>
        <p:spPr bwMode="auto">
          <a:xfrm>
            <a:off x="3381052" y="4691516"/>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28">
            <a:extLst>
              <a:ext uri="{FF2B5EF4-FFF2-40B4-BE49-F238E27FC236}">
                <a16:creationId xmlns:a16="http://schemas.microsoft.com/office/drawing/2014/main" id="{D9DA2694-1F6A-4D14-A84B-3B65EE1D9954}"/>
              </a:ext>
            </a:extLst>
          </p:cNvPr>
          <p:cNvSpPr>
            <a:spLocks noChangeShapeType="1"/>
          </p:cNvSpPr>
          <p:nvPr/>
        </p:nvSpPr>
        <p:spPr bwMode="auto">
          <a:xfrm>
            <a:off x="3381052" y="5159704"/>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29">
            <a:extLst>
              <a:ext uri="{FF2B5EF4-FFF2-40B4-BE49-F238E27FC236}">
                <a16:creationId xmlns:a16="http://schemas.microsoft.com/office/drawing/2014/main" id="{E74643B5-694E-4F0A-AEAE-6B8CB791B888}"/>
              </a:ext>
            </a:extLst>
          </p:cNvPr>
          <p:cNvSpPr>
            <a:spLocks noChangeShapeType="1"/>
          </p:cNvSpPr>
          <p:nvPr/>
        </p:nvSpPr>
        <p:spPr bwMode="auto">
          <a:xfrm>
            <a:off x="3386692" y="1865465"/>
            <a:ext cx="0" cy="3770888"/>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Line 30">
            <a:extLst>
              <a:ext uri="{FF2B5EF4-FFF2-40B4-BE49-F238E27FC236}">
                <a16:creationId xmlns:a16="http://schemas.microsoft.com/office/drawing/2014/main" id="{7B299413-2B9B-4DFF-AEF4-4682737814A5}"/>
              </a:ext>
            </a:extLst>
          </p:cNvPr>
          <p:cNvSpPr>
            <a:spLocks noChangeShapeType="1"/>
          </p:cNvSpPr>
          <p:nvPr/>
        </p:nvSpPr>
        <p:spPr bwMode="auto">
          <a:xfrm>
            <a:off x="11032824" y="1865465"/>
            <a:ext cx="0" cy="3770888"/>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Line 31">
            <a:extLst>
              <a:ext uri="{FF2B5EF4-FFF2-40B4-BE49-F238E27FC236}">
                <a16:creationId xmlns:a16="http://schemas.microsoft.com/office/drawing/2014/main" id="{DF43C6D5-5BF7-4D80-B9CD-3ED240CA3F1E}"/>
              </a:ext>
            </a:extLst>
          </p:cNvPr>
          <p:cNvSpPr>
            <a:spLocks noChangeShapeType="1"/>
          </p:cNvSpPr>
          <p:nvPr/>
        </p:nvSpPr>
        <p:spPr bwMode="auto">
          <a:xfrm>
            <a:off x="3381052" y="1871106"/>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32">
            <a:extLst>
              <a:ext uri="{FF2B5EF4-FFF2-40B4-BE49-F238E27FC236}">
                <a16:creationId xmlns:a16="http://schemas.microsoft.com/office/drawing/2014/main" id="{3E8A6C36-A377-46C1-85FA-8DF12A43AE23}"/>
              </a:ext>
            </a:extLst>
          </p:cNvPr>
          <p:cNvSpPr>
            <a:spLocks noChangeShapeType="1"/>
          </p:cNvSpPr>
          <p:nvPr/>
        </p:nvSpPr>
        <p:spPr bwMode="auto">
          <a:xfrm>
            <a:off x="3381052" y="5630713"/>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Rectangle 33">
            <a:extLst>
              <a:ext uri="{FF2B5EF4-FFF2-40B4-BE49-F238E27FC236}">
                <a16:creationId xmlns:a16="http://schemas.microsoft.com/office/drawing/2014/main" id="{BDEC1837-7F68-41F4-8040-F1E509D1314B}"/>
              </a:ext>
            </a:extLst>
          </p:cNvPr>
          <p:cNvSpPr>
            <a:spLocks noChangeArrowheads="1"/>
          </p:cNvSpPr>
          <p:nvPr/>
        </p:nvSpPr>
        <p:spPr bwMode="auto">
          <a:xfrm>
            <a:off x="3502329" y="1933155"/>
            <a:ext cx="43616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FFFFFF"/>
                </a:solidFill>
                <a:effectLst/>
                <a:latin typeface="Univers-Light-Normal" pitchFamily="2" charset="0"/>
              </a:rPr>
              <a:t>Emergency Room Visit Example</a:t>
            </a:r>
            <a:endParaRPr kumimoji="0" lang="en-US" altLang="en-US" sz="2400" b="0" i="0" u="none" strike="noStrike" cap="none" normalizeH="0" baseline="0" dirty="0">
              <a:ln>
                <a:noFill/>
              </a:ln>
              <a:solidFill>
                <a:schemeClr val="tx1"/>
              </a:solidFill>
              <a:effectLst/>
            </a:endParaRPr>
          </a:p>
        </p:txBody>
      </p:sp>
      <p:sp>
        <p:nvSpPr>
          <p:cNvPr id="38" name="Rectangle 34">
            <a:extLst>
              <a:ext uri="{FF2B5EF4-FFF2-40B4-BE49-F238E27FC236}">
                <a16:creationId xmlns:a16="http://schemas.microsoft.com/office/drawing/2014/main" id="{BC0BFCDA-AC04-4DB5-8F5C-CAADBAF4CE1C}"/>
              </a:ext>
            </a:extLst>
          </p:cNvPr>
          <p:cNvSpPr>
            <a:spLocks noChangeArrowheads="1"/>
          </p:cNvSpPr>
          <p:nvPr/>
        </p:nvSpPr>
        <p:spPr bwMode="auto">
          <a:xfrm>
            <a:off x="9453394" y="1933155"/>
            <a:ext cx="10884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FFFFFF"/>
                </a:solidFill>
                <a:effectLst/>
                <a:latin typeface="Univers-Light-Normal" pitchFamily="2" charset="0"/>
              </a:rPr>
              <a:t>Amount</a:t>
            </a:r>
            <a:endParaRPr kumimoji="0" lang="en-US" altLang="en-US" sz="2400" b="0" i="0" u="none" strike="noStrike" cap="none" normalizeH="0" baseline="0" dirty="0">
              <a:ln>
                <a:noFill/>
              </a:ln>
              <a:solidFill>
                <a:schemeClr val="tx1"/>
              </a:solidFill>
              <a:effectLst/>
            </a:endParaRPr>
          </a:p>
        </p:txBody>
      </p:sp>
      <p:sp>
        <p:nvSpPr>
          <p:cNvPr id="39" name="Rectangle 35">
            <a:extLst>
              <a:ext uri="{FF2B5EF4-FFF2-40B4-BE49-F238E27FC236}">
                <a16:creationId xmlns:a16="http://schemas.microsoft.com/office/drawing/2014/main" id="{332D6224-8C8C-4C72-ADBE-3D00D88A4BAA}"/>
              </a:ext>
            </a:extLst>
          </p:cNvPr>
          <p:cNvSpPr>
            <a:spLocks noChangeArrowheads="1"/>
          </p:cNvSpPr>
          <p:nvPr/>
        </p:nvSpPr>
        <p:spPr bwMode="auto">
          <a:xfrm>
            <a:off x="3502329" y="2401343"/>
            <a:ext cx="2156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Hospital Charge</a:t>
            </a:r>
            <a:endParaRPr kumimoji="0" lang="en-US" altLang="en-US" sz="2400" b="0" i="0" u="none" strike="noStrike" cap="none" normalizeH="0" baseline="0" dirty="0">
              <a:ln>
                <a:noFill/>
              </a:ln>
              <a:solidFill>
                <a:schemeClr val="tx1"/>
              </a:solidFill>
              <a:effectLst/>
            </a:endParaRPr>
          </a:p>
        </p:txBody>
      </p:sp>
      <p:sp>
        <p:nvSpPr>
          <p:cNvPr id="40" name="Rectangle 36">
            <a:extLst>
              <a:ext uri="{FF2B5EF4-FFF2-40B4-BE49-F238E27FC236}">
                <a16:creationId xmlns:a16="http://schemas.microsoft.com/office/drawing/2014/main" id="{C99F0D2F-84EF-436A-940E-8C6CA942536D}"/>
              </a:ext>
            </a:extLst>
          </p:cNvPr>
          <p:cNvSpPr>
            <a:spLocks noChangeArrowheads="1"/>
          </p:cNvSpPr>
          <p:nvPr/>
        </p:nvSpPr>
        <p:spPr bwMode="auto">
          <a:xfrm>
            <a:off x="9464676" y="2401343"/>
            <a:ext cx="11044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$700.00</a:t>
            </a:r>
            <a:endParaRPr kumimoji="0" lang="en-US" altLang="en-US" sz="2400" b="0" i="0" u="none" strike="noStrike" cap="none" normalizeH="0" baseline="0" dirty="0">
              <a:ln>
                <a:noFill/>
              </a:ln>
              <a:solidFill>
                <a:schemeClr val="tx1"/>
              </a:solidFill>
              <a:effectLst/>
            </a:endParaRPr>
          </a:p>
        </p:txBody>
      </p:sp>
      <p:sp>
        <p:nvSpPr>
          <p:cNvPr id="41" name="Rectangle 37">
            <a:extLst>
              <a:ext uri="{FF2B5EF4-FFF2-40B4-BE49-F238E27FC236}">
                <a16:creationId xmlns:a16="http://schemas.microsoft.com/office/drawing/2014/main" id="{57AB8E4C-BBAC-4AED-856F-434D622B1F2A}"/>
              </a:ext>
            </a:extLst>
          </p:cNvPr>
          <p:cNvSpPr>
            <a:spLocks noChangeArrowheads="1"/>
          </p:cNvSpPr>
          <p:nvPr/>
        </p:nvSpPr>
        <p:spPr bwMode="auto">
          <a:xfrm>
            <a:off x="3502329" y="2872352"/>
            <a:ext cx="19716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Doctor Charge</a:t>
            </a:r>
            <a:endParaRPr kumimoji="0" lang="en-US" altLang="en-US" sz="2400" b="0" i="0" u="none" strike="noStrike" cap="none" normalizeH="0" baseline="0" dirty="0">
              <a:ln>
                <a:noFill/>
              </a:ln>
              <a:solidFill>
                <a:schemeClr val="tx1"/>
              </a:solidFill>
              <a:effectLst/>
            </a:endParaRPr>
          </a:p>
        </p:txBody>
      </p:sp>
      <p:sp>
        <p:nvSpPr>
          <p:cNvPr id="42" name="Rectangle 38">
            <a:extLst>
              <a:ext uri="{FF2B5EF4-FFF2-40B4-BE49-F238E27FC236}">
                <a16:creationId xmlns:a16="http://schemas.microsoft.com/office/drawing/2014/main" id="{5D5AA7A2-5ECD-4D87-B9C6-1A52E9C9FD57}"/>
              </a:ext>
            </a:extLst>
          </p:cNvPr>
          <p:cNvSpPr>
            <a:spLocks noChangeArrowheads="1"/>
          </p:cNvSpPr>
          <p:nvPr/>
        </p:nvSpPr>
        <p:spPr bwMode="auto">
          <a:xfrm>
            <a:off x="9464676" y="2872352"/>
            <a:ext cx="11044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$350.00</a:t>
            </a:r>
            <a:endParaRPr kumimoji="0" lang="en-US" altLang="en-US" sz="2400" b="0" i="0" u="none" strike="noStrike" cap="none" normalizeH="0" baseline="0" dirty="0">
              <a:ln>
                <a:noFill/>
              </a:ln>
              <a:solidFill>
                <a:schemeClr val="tx1"/>
              </a:solidFill>
              <a:effectLst/>
            </a:endParaRPr>
          </a:p>
        </p:txBody>
      </p:sp>
      <p:sp>
        <p:nvSpPr>
          <p:cNvPr id="43" name="Rectangle 39">
            <a:extLst>
              <a:ext uri="{FF2B5EF4-FFF2-40B4-BE49-F238E27FC236}">
                <a16:creationId xmlns:a16="http://schemas.microsoft.com/office/drawing/2014/main" id="{A72F599A-F386-45C1-8D7E-C1DA614EE7EB}"/>
              </a:ext>
            </a:extLst>
          </p:cNvPr>
          <p:cNvSpPr>
            <a:spLocks noChangeArrowheads="1"/>
          </p:cNvSpPr>
          <p:nvPr/>
        </p:nvSpPr>
        <p:spPr bwMode="auto">
          <a:xfrm>
            <a:off x="3502329" y="3811548"/>
            <a:ext cx="26128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Insurance Payment</a:t>
            </a:r>
            <a:endParaRPr kumimoji="0" lang="en-US" altLang="en-US" sz="2400" b="0" i="0" u="none" strike="noStrike" cap="none" normalizeH="0" baseline="0" dirty="0">
              <a:ln>
                <a:noFill/>
              </a:ln>
              <a:solidFill>
                <a:schemeClr val="tx1"/>
              </a:solidFill>
              <a:effectLst/>
            </a:endParaRPr>
          </a:p>
        </p:txBody>
      </p:sp>
      <p:sp>
        <p:nvSpPr>
          <p:cNvPr id="44" name="Rectangle 40">
            <a:extLst>
              <a:ext uri="{FF2B5EF4-FFF2-40B4-BE49-F238E27FC236}">
                <a16:creationId xmlns:a16="http://schemas.microsoft.com/office/drawing/2014/main" id="{8478DFAF-F83C-42EE-8009-7E9ED905835E}"/>
              </a:ext>
            </a:extLst>
          </p:cNvPr>
          <p:cNvSpPr>
            <a:spLocks noChangeArrowheads="1"/>
          </p:cNvSpPr>
          <p:nvPr/>
        </p:nvSpPr>
        <p:spPr bwMode="auto">
          <a:xfrm>
            <a:off x="9464676" y="3811548"/>
            <a:ext cx="11044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$300.00</a:t>
            </a:r>
            <a:endParaRPr kumimoji="0" lang="en-US" altLang="en-US" sz="2400" b="0" i="0" u="none" strike="noStrike" cap="none" normalizeH="0" baseline="0" dirty="0">
              <a:ln>
                <a:noFill/>
              </a:ln>
              <a:solidFill>
                <a:schemeClr val="tx1"/>
              </a:solidFill>
              <a:effectLst/>
            </a:endParaRPr>
          </a:p>
        </p:txBody>
      </p:sp>
      <p:sp>
        <p:nvSpPr>
          <p:cNvPr id="45" name="Rectangle 41">
            <a:extLst>
              <a:ext uri="{FF2B5EF4-FFF2-40B4-BE49-F238E27FC236}">
                <a16:creationId xmlns:a16="http://schemas.microsoft.com/office/drawing/2014/main" id="{BF02B357-C35F-43ED-9FC7-D03E2EF03502}"/>
              </a:ext>
            </a:extLst>
          </p:cNvPr>
          <p:cNvSpPr>
            <a:spLocks noChangeArrowheads="1"/>
          </p:cNvSpPr>
          <p:nvPr/>
        </p:nvSpPr>
        <p:spPr bwMode="auto">
          <a:xfrm>
            <a:off x="3502329" y="4279736"/>
            <a:ext cx="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a:ln>
                <a:noFill/>
              </a:ln>
              <a:solidFill>
                <a:schemeClr val="tx1"/>
              </a:solidFill>
              <a:effectLst/>
            </a:endParaRPr>
          </a:p>
        </p:txBody>
      </p:sp>
      <p:sp>
        <p:nvSpPr>
          <p:cNvPr id="46" name="Rectangle 42">
            <a:extLst>
              <a:ext uri="{FF2B5EF4-FFF2-40B4-BE49-F238E27FC236}">
                <a16:creationId xmlns:a16="http://schemas.microsoft.com/office/drawing/2014/main" id="{C87F71D1-BB4A-4A0A-9877-BC4A164C8A76}"/>
              </a:ext>
            </a:extLst>
          </p:cNvPr>
          <p:cNvSpPr>
            <a:spLocks noChangeArrowheads="1"/>
          </p:cNvSpPr>
          <p:nvPr/>
        </p:nvSpPr>
        <p:spPr bwMode="auto">
          <a:xfrm>
            <a:off x="9464676" y="4279736"/>
            <a:ext cx="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a:ln>
                <a:noFill/>
              </a:ln>
              <a:solidFill>
                <a:schemeClr val="tx1"/>
              </a:solidFill>
              <a:effectLst/>
            </a:endParaRPr>
          </a:p>
        </p:txBody>
      </p:sp>
      <p:sp>
        <p:nvSpPr>
          <p:cNvPr id="47" name="Rectangle 43">
            <a:extLst>
              <a:ext uri="{FF2B5EF4-FFF2-40B4-BE49-F238E27FC236}">
                <a16:creationId xmlns:a16="http://schemas.microsoft.com/office/drawing/2014/main" id="{EE3ACF5F-4B44-4408-B129-80FA759CAA1E}"/>
              </a:ext>
            </a:extLst>
          </p:cNvPr>
          <p:cNvSpPr>
            <a:spLocks noChangeArrowheads="1"/>
          </p:cNvSpPr>
          <p:nvPr/>
        </p:nvSpPr>
        <p:spPr bwMode="auto">
          <a:xfrm>
            <a:off x="3514449" y="4770558"/>
            <a:ext cx="17470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Your Balance</a:t>
            </a:r>
            <a:endParaRPr kumimoji="0" lang="en-US" altLang="en-US" sz="2400" b="0" i="0" u="none" strike="noStrike" cap="none" normalizeH="0" baseline="0" dirty="0">
              <a:ln>
                <a:noFill/>
              </a:ln>
              <a:solidFill>
                <a:schemeClr val="tx1"/>
              </a:solidFill>
              <a:effectLst/>
            </a:endParaRPr>
          </a:p>
        </p:txBody>
      </p:sp>
      <p:sp>
        <p:nvSpPr>
          <p:cNvPr id="48" name="Rectangle 44">
            <a:extLst>
              <a:ext uri="{FF2B5EF4-FFF2-40B4-BE49-F238E27FC236}">
                <a16:creationId xmlns:a16="http://schemas.microsoft.com/office/drawing/2014/main" id="{3193519E-6A47-4B05-AF6C-A7694CD624FC}"/>
              </a:ext>
            </a:extLst>
          </p:cNvPr>
          <p:cNvSpPr>
            <a:spLocks noChangeArrowheads="1"/>
          </p:cNvSpPr>
          <p:nvPr/>
        </p:nvSpPr>
        <p:spPr bwMode="auto">
          <a:xfrm>
            <a:off x="9464676" y="4750743"/>
            <a:ext cx="11044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$750.00</a:t>
            </a:r>
            <a:endParaRPr kumimoji="0" lang="en-US" altLang="en-US"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66686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7"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Healthcare With BlueCard</a:t>
            </a:r>
          </a:p>
        </p:txBody>
      </p:sp>
      <p:sp>
        <p:nvSpPr>
          <p:cNvPr id="9" name="Content Placeholder 2">
            <a:extLst>
              <a:ext uri="{FF2B5EF4-FFF2-40B4-BE49-F238E27FC236}">
                <a16:creationId xmlns:a16="http://schemas.microsoft.com/office/drawing/2014/main" id="{1130242B-47B4-4C48-9BC3-C22A1A0DE3FF}"/>
              </a:ext>
            </a:extLst>
          </p:cNvPr>
          <p:cNvSpPr>
            <a:spLocks noGrp="1"/>
          </p:cNvSpPr>
          <p:nvPr>
            <p:ph idx="1"/>
          </p:nvPr>
        </p:nvSpPr>
        <p:spPr>
          <a:xfrm>
            <a:off x="3383872" y="1659386"/>
            <a:ext cx="8229600" cy="4733393"/>
          </a:xfrm>
        </p:spPr>
        <p:txBody>
          <a:bodyPr>
            <a:noAutofit/>
          </a:bodyPr>
          <a:lstStyle/>
          <a:p>
            <a:pPr marL="0" indent="0" fontAlgn="base">
              <a:buNone/>
            </a:pPr>
            <a:endParaRPr lang="en-US" sz="2400" dirty="0"/>
          </a:p>
          <a:p>
            <a:pPr marL="0" indent="0" fontAlgn="base">
              <a:buNone/>
            </a:pPr>
            <a:endParaRPr lang="en-US" sz="2400" dirty="0"/>
          </a:p>
          <a:p>
            <a:pPr marL="0" indent="0" fontAlgn="base">
              <a:buNone/>
            </a:pPr>
            <a:endParaRPr lang="en-US" sz="2400" dirty="0"/>
          </a:p>
          <a:p>
            <a:pPr marL="0" indent="0" fontAlgn="base">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p:txBody>
      </p:sp>
      <p:sp>
        <p:nvSpPr>
          <p:cNvPr id="7" name="AutoShape 3">
            <a:extLst>
              <a:ext uri="{FF2B5EF4-FFF2-40B4-BE49-F238E27FC236}">
                <a16:creationId xmlns:a16="http://schemas.microsoft.com/office/drawing/2014/main" id="{9B400386-F041-4EE5-B95E-ED1AE6A0FD3B}"/>
              </a:ext>
            </a:extLst>
          </p:cNvPr>
          <p:cNvSpPr>
            <a:spLocks noChangeAspect="1" noChangeArrowheads="1" noTextEdit="1"/>
          </p:cNvSpPr>
          <p:nvPr/>
        </p:nvSpPr>
        <p:spPr bwMode="auto">
          <a:xfrm>
            <a:off x="3383872" y="1828800"/>
            <a:ext cx="7677156" cy="388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5">
            <a:extLst>
              <a:ext uri="{FF2B5EF4-FFF2-40B4-BE49-F238E27FC236}">
                <a16:creationId xmlns:a16="http://schemas.microsoft.com/office/drawing/2014/main" id="{752AF292-3294-4CB5-A7E3-0E60BF40D6BA}"/>
              </a:ext>
            </a:extLst>
          </p:cNvPr>
          <p:cNvSpPr>
            <a:spLocks noChangeArrowheads="1"/>
          </p:cNvSpPr>
          <p:nvPr/>
        </p:nvSpPr>
        <p:spPr bwMode="auto">
          <a:xfrm>
            <a:off x="3386692" y="1871106"/>
            <a:ext cx="5491338" cy="471008"/>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ECC9033B-D6B2-4B5A-869E-81ADC20DB9E9}"/>
              </a:ext>
            </a:extLst>
          </p:cNvPr>
          <p:cNvSpPr>
            <a:spLocks noChangeArrowheads="1"/>
          </p:cNvSpPr>
          <p:nvPr/>
        </p:nvSpPr>
        <p:spPr bwMode="auto">
          <a:xfrm>
            <a:off x="8878031" y="1871106"/>
            <a:ext cx="2154793" cy="471008"/>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7">
            <a:extLst>
              <a:ext uri="{FF2B5EF4-FFF2-40B4-BE49-F238E27FC236}">
                <a16:creationId xmlns:a16="http://schemas.microsoft.com/office/drawing/2014/main" id="{B6DC4CCA-6740-4B2D-B809-ADD484B1E3C5}"/>
              </a:ext>
            </a:extLst>
          </p:cNvPr>
          <p:cNvSpPr>
            <a:spLocks noChangeArrowheads="1"/>
          </p:cNvSpPr>
          <p:nvPr/>
        </p:nvSpPr>
        <p:spPr bwMode="auto">
          <a:xfrm>
            <a:off x="3386692" y="2342115"/>
            <a:ext cx="5491338" cy="46818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8">
            <a:extLst>
              <a:ext uri="{FF2B5EF4-FFF2-40B4-BE49-F238E27FC236}">
                <a16:creationId xmlns:a16="http://schemas.microsoft.com/office/drawing/2014/main" id="{5C97AA67-EA36-4B7F-B1B3-4A65EB2FBA72}"/>
              </a:ext>
            </a:extLst>
          </p:cNvPr>
          <p:cNvSpPr>
            <a:spLocks noChangeArrowheads="1"/>
          </p:cNvSpPr>
          <p:nvPr/>
        </p:nvSpPr>
        <p:spPr bwMode="auto">
          <a:xfrm>
            <a:off x="8878031" y="2342115"/>
            <a:ext cx="2154793" cy="46818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9">
            <a:extLst>
              <a:ext uri="{FF2B5EF4-FFF2-40B4-BE49-F238E27FC236}">
                <a16:creationId xmlns:a16="http://schemas.microsoft.com/office/drawing/2014/main" id="{89EFB0DD-912A-4588-A344-A15E6C566027}"/>
              </a:ext>
            </a:extLst>
          </p:cNvPr>
          <p:cNvSpPr>
            <a:spLocks noChangeArrowheads="1"/>
          </p:cNvSpPr>
          <p:nvPr/>
        </p:nvSpPr>
        <p:spPr bwMode="auto">
          <a:xfrm>
            <a:off x="3386692" y="2810303"/>
            <a:ext cx="5491338" cy="47100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10">
            <a:extLst>
              <a:ext uri="{FF2B5EF4-FFF2-40B4-BE49-F238E27FC236}">
                <a16:creationId xmlns:a16="http://schemas.microsoft.com/office/drawing/2014/main" id="{EC8649DC-34A3-4A08-817C-40F9AD9FCB61}"/>
              </a:ext>
            </a:extLst>
          </p:cNvPr>
          <p:cNvSpPr>
            <a:spLocks noChangeArrowheads="1"/>
          </p:cNvSpPr>
          <p:nvPr/>
        </p:nvSpPr>
        <p:spPr bwMode="auto">
          <a:xfrm>
            <a:off x="8878031" y="2810303"/>
            <a:ext cx="2154793" cy="47100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1">
            <a:extLst>
              <a:ext uri="{FF2B5EF4-FFF2-40B4-BE49-F238E27FC236}">
                <a16:creationId xmlns:a16="http://schemas.microsoft.com/office/drawing/2014/main" id="{4451CD83-0CBB-49AD-82C7-683F20EC658D}"/>
              </a:ext>
            </a:extLst>
          </p:cNvPr>
          <p:cNvSpPr>
            <a:spLocks noChangeArrowheads="1"/>
          </p:cNvSpPr>
          <p:nvPr/>
        </p:nvSpPr>
        <p:spPr bwMode="auto">
          <a:xfrm>
            <a:off x="3386692" y="3281311"/>
            <a:ext cx="5491338" cy="46818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12">
            <a:extLst>
              <a:ext uri="{FF2B5EF4-FFF2-40B4-BE49-F238E27FC236}">
                <a16:creationId xmlns:a16="http://schemas.microsoft.com/office/drawing/2014/main" id="{D651DA8D-94EC-4E98-98AD-DF3D83D13271}"/>
              </a:ext>
            </a:extLst>
          </p:cNvPr>
          <p:cNvSpPr>
            <a:spLocks noChangeArrowheads="1"/>
          </p:cNvSpPr>
          <p:nvPr/>
        </p:nvSpPr>
        <p:spPr bwMode="auto">
          <a:xfrm>
            <a:off x="8878031" y="3281311"/>
            <a:ext cx="2154793" cy="46818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3">
            <a:extLst>
              <a:ext uri="{FF2B5EF4-FFF2-40B4-BE49-F238E27FC236}">
                <a16:creationId xmlns:a16="http://schemas.microsoft.com/office/drawing/2014/main" id="{9E21E715-F1F3-47D3-AD77-1E1AED2043B1}"/>
              </a:ext>
            </a:extLst>
          </p:cNvPr>
          <p:cNvSpPr>
            <a:spLocks noChangeArrowheads="1"/>
          </p:cNvSpPr>
          <p:nvPr/>
        </p:nvSpPr>
        <p:spPr bwMode="auto">
          <a:xfrm>
            <a:off x="3386692" y="3749499"/>
            <a:ext cx="5491338" cy="47100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4">
            <a:extLst>
              <a:ext uri="{FF2B5EF4-FFF2-40B4-BE49-F238E27FC236}">
                <a16:creationId xmlns:a16="http://schemas.microsoft.com/office/drawing/2014/main" id="{151D25AE-9ECB-4FFD-B3C1-46BCB39B71E9}"/>
              </a:ext>
            </a:extLst>
          </p:cNvPr>
          <p:cNvSpPr>
            <a:spLocks noChangeArrowheads="1"/>
          </p:cNvSpPr>
          <p:nvPr/>
        </p:nvSpPr>
        <p:spPr bwMode="auto">
          <a:xfrm>
            <a:off x="8878031" y="3749499"/>
            <a:ext cx="2154793" cy="47100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5">
            <a:extLst>
              <a:ext uri="{FF2B5EF4-FFF2-40B4-BE49-F238E27FC236}">
                <a16:creationId xmlns:a16="http://schemas.microsoft.com/office/drawing/2014/main" id="{03E383DD-3E0C-4E17-87C7-FA53A5ABD693}"/>
              </a:ext>
            </a:extLst>
          </p:cNvPr>
          <p:cNvSpPr>
            <a:spLocks noChangeArrowheads="1"/>
          </p:cNvSpPr>
          <p:nvPr/>
        </p:nvSpPr>
        <p:spPr bwMode="auto">
          <a:xfrm>
            <a:off x="3386692" y="4220508"/>
            <a:ext cx="5491338" cy="47100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6">
            <a:extLst>
              <a:ext uri="{FF2B5EF4-FFF2-40B4-BE49-F238E27FC236}">
                <a16:creationId xmlns:a16="http://schemas.microsoft.com/office/drawing/2014/main" id="{88C6088A-7B50-42E9-91CC-90FA2DAB30CC}"/>
              </a:ext>
            </a:extLst>
          </p:cNvPr>
          <p:cNvSpPr>
            <a:spLocks noChangeArrowheads="1"/>
          </p:cNvSpPr>
          <p:nvPr/>
        </p:nvSpPr>
        <p:spPr bwMode="auto">
          <a:xfrm>
            <a:off x="8878031" y="4220508"/>
            <a:ext cx="2154793" cy="47100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17">
            <a:extLst>
              <a:ext uri="{FF2B5EF4-FFF2-40B4-BE49-F238E27FC236}">
                <a16:creationId xmlns:a16="http://schemas.microsoft.com/office/drawing/2014/main" id="{8A8F3C8C-0A7B-4325-95A8-042F72AA748C}"/>
              </a:ext>
            </a:extLst>
          </p:cNvPr>
          <p:cNvSpPr>
            <a:spLocks noChangeArrowheads="1"/>
          </p:cNvSpPr>
          <p:nvPr/>
        </p:nvSpPr>
        <p:spPr bwMode="auto">
          <a:xfrm>
            <a:off x="3386692" y="4691516"/>
            <a:ext cx="5491338" cy="46818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18">
            <a:extLst>
              <a:ext uri="{FF2B5EF4-FFF2-40B4-BE49-F238E27FC236}">
                <a16:creationId xmlns:a16="http://schemas.microsoft.com/office/drawing/2014/main" id="{35FA563A-F6F8-4D7C-90FC-09BEB0C00B19}"/>
              </a:ext>
            </a:extLst>
          </p:cNvPr>
          <p:cNvSpPr>
            <a:spLocks noChangeArrowheads="1"/>
          </p:cNvSpPr>
          <p:nvPr/>
        </p:nvSpPr>
        <p:spPr bwMode="auto">
          <a:xfrm>
            <a:off x="8878031" y="4691516"/>
            <a:ext cx="2154793" cy="468188"/>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9">
            <a:extLst>
              <a:ext uri="{FF2B5EF4-FFF2-40B4-BE49-F238E27FC236}">
                <a16:creationId xmlns:a16="http://schemas.microsoft.com/office/drawing/2014/main" id="{3156C397-E088-4D39-ACF4-88F795DF1E66}"/>
              </a:ext>
            </a:extLst>
          </p:cNvPr>
          <p:cNvSpPr>
            <a:spLocks noChangeArrowheads="1"/>
          </p:cNvSpPr>
          <p:nvPr/>
        </p:nvSpPr>
        <p:spPr bwMode="auto">
          <a:xfrm>
            <a:off x="3386692" y="5159704"/>
            <a:ext cx="5491338" cy="47100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0">
            <a:extLst>
              <a:ext uri="{FF2B5EF4-FFF2-40B4-BE49-F238E27FC236}">
                <a16:creationId xmlns:a16="http://schemas.microsoft.com/office/drawing/2014/main" id="{7CC8E58D-9227-46B7-AB74-FD8C4443AA83}"/>
              </a:ext>
            </a:extLst>
          </p:cNvPr>
          <p:cNvSpPr>
            <a:spLocks noChangeArrowheads="1"/>
          </p:cNvSpPr>
          <p:nvPr/>
        </p:nvSpPr>
        <p:spPr bwMode="auto">
          <a:xfrm>
            <a:off x="8878031" y="5159704"/>
            <a:ext cx="2154793" cy="471008"/>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Line 21">
            <a:extLst>
              <a:ext uri="{FF2B5EF4-FFF2-40B4-BE49-F238E27FC236}">
                <a16:creationId xmlns:a16="http://schemas.microsoft.com/office/drawing/2014/main" id="{88004618-AB1C-45B6-987B-3B10F6FB3EBD}"/>
              </a:ext>
            </a:extLst>
          </p:cNvPr>
          <p:cNvSpPr>
            <a:spLocks noChangeShapeType="1"/>
          </p:cNvSpPr>
          <p:nvPr/>
        </p:nvSpPr>
        <p:spPr bwMode="auto">
          <a:xfrm>
            <a:off x="8878031" y="1865465"/>
            <a:ext cx="0" cy="3770888"/>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22">
            <a:extLst>
              <a:ext uri="{FF2B5EF4-FFF2-40B4-BE49-F238E27FC236}">
                <a16:creationId xmlns:a16="http://schemas.microsoft.com/office/drawing/2014/main" id="{CF83349D-629F-4656-B490-F3288548994F}"/>
              </a:ext>
            </a:extLst>
          </p:cNvPr>
          <p:cNvSpPr>
            <a:spLocks noChangeShapeType="1"/>
          </p:cNvSpPr>
          <p:nvPr/>
        </p:nvSpPr>
        <p:spPr bwMode="auto">
          <a:xfrm>
            <a:off x="3381052" y="2342115"/>
            <a:ext cx="7657413" cy="0"/>
          </a:xfrm>
          <a:prstGeom prst="line">
            <a:avLst/>
          </a:prstGeom>
          <a:noFill/>
          <a:ln w="254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3">
            <a:extLst>
              <a:ext uri="{FF2B5EF4-FFF2-40B4-BE49-F238E27FC236}">
                <a16:creationId xmlns:a16="http://schemas.microsoft.com/office/drawing/2014/main" id="{E9CA0510-8B5A-4106-9AFD-49FCB4F98B2B}"/>
              </a:ext>
            </a:extLst>
          </p:cNvPr>
          <p:cNvSpPr>
            <a:spLocks noChangeShapeType="1"/>
          </p:cNvSpPr>
          <p:nvPr/>
        </p:nvSpPr>
        <p:spPr bwMode="auto">
          <a:xfrm>
            <a:off x="3381052" y="2810303"/>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24">
            <a:extLst>
              <a:ext uri="{FF2B5EF4-FFF2-40B4-BE49-F238E27FC236}">
                <a16:creationId xmlns:a16="http://schemas.microsoft.com/office/drawing/2014/main" id="{5E537566-2948-4377-A62F-E0C8C54AD7AA}"/>
              </a:ext>
            </a:extLst>
          </p:cNvPr>
          <p:cNvSpPr>
            <a:spLocks noChangeShapeType="1"/>
          </p:cNvSpPr>
          <p:nvPr/>
        </p:nvSpPr>
        <p:spPr bwMode="auto">
          <a:xfrm>
            <a:off x="3381052" y="3281311"/>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5">
            <a:extLst>
              <a:ext uri="{FF2B5EF4-FFF2-40B4-BE49-F238E27FC236}">
                <a16:creationId xmlns:a16="http://schemas.microsoft.com/office/drawing/2014/main" id="{6FA63021-E516-43DD-9963-66CCDA4E9DC0}"/>
              </a:ext>
            </a:extLst>
          </p:cNvPr>
          <p:cNvSpPr>
            <a:spLocks noChangeShapeType="1"/>
          </p:cNvSpPr>
          <p:nvPr/>
        </p:nvSpPr>
        <p:spPr bwMode="auto">
          <a:xfrm>
            <a:off x="3381052" y="3749499"/>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26">
            <a:extLst>
              <a:ext uri="{FF2B5EF4-FFF2-40B4-BE49-F238E27FC236}">
                <a16:creationId xmlns:a16="http://schemas.microsoft.com/office/drawing/2014/main" id="{D72FB8E2-2C1D-44E2-9212-BF749B465AFD}"/>
              </a:ext>
            </a:extLst>
          </p:cNvPr>
          <p:cNvSpPr>
            <a:spLocks noChangeShapeType="1"/>
          </p:cNvSpPr>
          <p:nvPr/>
        </p:nvSpPr>
        <p:spPr bwMode="auto">
          <a:xfrm>
            <a:off x="3381052" y="4220508"/>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27">
            <a:extLst>
              <a:ext uri="{FF2B5EF4-FFF2-40B4-BE49-F238E27FC236}">
                <a16:creationId xmlns:a16="http://schemas.microsoft.com/office/drawing/2014/main" id="{C32FAB17-0D81-48FB-8D89-500DA1532B94}"/>
              </a:ext>
            </a:extLst>
          </p:cNvPr>
          <p:cNvSpPr>
            <a:spLocks noChangeShapeType="1"/>
          </p:cNvSpPr>
          <p:nvPr/>
        </p:nvSpPr>
        <p:spPr bwMode="auto">
          <a:xfrm>
            <a:off x="3381052" y="4691516"/>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28">
            <a:extLst>
              <a:ext uri="{FF2B5EF4-FFF2-40B4-BE49-F238E27FC236}">
                <a16:creationId xmlns:a16="http://schemas.microsoft.com/office/drawing/2014/main" id="{D9DA2694-1F6A-4D14-A84B-3B65EE1D9954}"/>
              </a:ext>
            </a:extLst>
          </p:cNvPr>
          <p:cNvSpPr>
            <a:spLocks noChangeShapeType="1"/>
          </p:cNvSpPr>
          <p:nvPr/>
        </p:nvSpPr>
        <p:spPr bwMode="auto">
          <a:xfrm>
            <a:off x="3381052" y="5159704"/>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29">
            <a:extLst>
              <a:ext uri="{FF2B5EF4-FFF2-40B4-BE49-F238E27FC236}">
                <a16:creationId xmlns:a16="http://schemas.microsoft.com/office/drawing/2014/main" id="{E74643B5-694E-4F0A-AEAE-6B8CB791B888}"/>
              </a:ext>
            </a:extLst>
          </p:cNvPr>
          <p:cNvSpPr>
            <a:spLocks noChangeShapeType="1"/>
          </p:cNvSpPr>
          <p:nvPr/>
        </p:nvSpPr>
        <p:spPr bwMode="auto">
          <a:xfrm>
            <a:off x="3386692" y="1865465"/>
            <a:ext cx="0" cy="3770888"/>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Line 30">
            <a:extLst>
              <a:ext uri="{FF2B5EF4-FFF2-40B4-BE49-F238E27FC236}">
                <a16:creationId xmlns:a16="http://schemas.microsoft.com/office/drawing/2014/main" id="{7B299413-2B9B-4DFF-AEF4-4682737814A5}"/>
              </a:ext>
            </a:extLst>
          </p:cNvPr>
          <p:cNvSpPr>
            <a:spLocks noChangeShapeType="1"/>
          </p:cNvSpPr>
          <p:nvPr/>
        </p:nvSpPr>
        <p:spPr bwMode="auto">
          <a:xfrm>
            <a:off x="11032824" y="1865465"/>
            <a:ext cx="0" cy="3770888"/>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Line 31">
            <a:extLst>
              <a:ext uri="{FF2B5EF4-FFF2-40B4-BE49-F238E27FC236}">
                <a16:creationId xmlns:a16="http://schemas.microsoft.com/office/drawing/2014/main" id="{DF43C6D5-5BF7-4D80-B9CD-3ED240CA3F1E}"/>
              </a:ext>
            </a:extLst>
          </p:cNvPr>
          <p:cNvSpPr>
            <a:spLocks noChangeShapeType="1"/>
          </p:cNvSpPr>
          <p:nvPr/>
        </p:nvSpPr>
        <p:spPr bwMode="auto">
          <a:xfrm>
            <a:off x="3381052" y="1871106"/>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32">
            <a:extLst>
              <a:ext uri="{FF2B5EF4-FFF2-40B4-BE49-F238E27FC236}">
                <a16:creationId xmlns:a16="http://schemas.microsoft.com/office/drawing/2014/main" id="{3E8A6C36-A377-46C1-85FA-8DF12A43AE23}"/>
              </a:ext>
            </a:extLst>
          </p:cNvPr>
          <p:cNvSpPr>
            <a:spLocks noChangeShapeType="1"/>
          </p:cNvSpPr>
          <p:nvPr/>
        </p:nvSpPr>
        <p:spPr bwMode="auto">
          <a:xfrm>
            <a:off x="3381052" y="5630713"/>
            <a:ext cx="7657413" cy="0"/>
          </a:xfrm>
          <a:prstGeom prst="line">
            <a:avLst/>
          </a:prstGeom>
          <a:noFill/>
          <a:ln w="7938"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Rectangle 33">
            <a:extLst>
              <a:ext uri="{FF2B5EF4-FFF2-40B4-BE49-F238E27FC236}">
                <a16:creationId xmlns:a16="http://schemas.microsoft.com/office/drawing/2014/main" id="{BDEC1837-7F68-41F4-8040-F1E509D1314B}"/>
              </a:ext>
            </a:extLst>
          </p:cNvPr>
          <p:cNvSpPr>
            <a:spLocks noChangeArrowheads="1"/>
          </p:cNvSpPr>
          <p:nvPr/>
        </p:nvSpPr>
        <p:spPr bwMode="auto">
          <a:xfrm>
            <a:off x="3502329" y="1933155"/>
            <a:ext cx="43616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FFFFFF"/>
                </a:solidFill>
                <a:effectLst/>
                <a:latin typeface="Univers-Light-Normal" pitchFamily="2" charset="0"/>
              </a:rPr>
              <a:t>Emergency Room Visit Example</a:t>
            </a:r>
            <a:endParaRPr kumimoji="0" lang="en-US" altLang="en-US" sz="2400" b="0" i="0" u="none" strike="noStrike" cap="none" normalizeH="0" baseline="0" dirty="0">
              <a:ln>
                <a:noFill/>
              </a:ln>
              <a:solidFill>
                <a:schemeClr val="tx1"/>
              </a:solidFill>
              <a:effectLst/>
            </a:endParaRPr>
          </a:p>
        </p:txBody>
      </p:sp>
      <p:sp>
        <p:nvSpPr>
          <p:cNvPr id="38" name="Rectangle 34">
            <a:extLst>
              <a:ext uri="{FF2B5EF4-FFF2-40B4-BE49-F238E27FC236}">
                <a16:creationId xmlns:a16="http://schemas.microsoft.com/office/drawing/2014/main" id="{BC0BFCDA-AC04-4DB5-8F5C-CAADBAF4CE1C}"/>
              </a:ext>
            </a:extLst>
          </p:cNvPr>
          <p:cNvSpPr>
            <a:spLocks noChangeArrowheads="1"/>
          </p:cNvSpPr>
          <p:nvPr/>
        </p:nvSpPr>
        <p:spPr bwMode="auto">
          <a:xfrm>
            <a:off x="9453394" y="1933155"/>
            <a:ext cx="10884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FFFFFF"/>
                </a:solidFill>
                <a:effectLst/>
                <a:latin typeface="Univers-Light-Normal" pitchFamily="2" charset="0"/>
              </a:rPr>
              <a:t>Amount</a:t>
            </a:r>
            <a:endParaRPr kumimoji="0" lang="en-US" altLang="en-US" sz="2400" b="0" i="0" u="none" strike="noStrike" cap="none" normalizeH="0" baseline="0" dirty="0">
              <a:ln>
                <a:noFill/>
              </a:ln>
              <a:solidFill>
                <a:schemeClr val="tx1"/>
              </a:solidFill>
              <a:effectLst/>
            </a:endParaRPr>
          </a:p>
        </p:txBody>
      </p:sp>
      <p:sp>
        <p:nvSpPr>
          <p:cNvPr id="39" name="Rectangle 35">
            <a:extLst>
              <a:ext uri="{FF2B5EF4-FFF2-40B4-BE49-F238E27FC236}">
                <a16:creationId xmlns:a16="http://schemas.microsoft.com/office/drawing/2014/main" id="{332D6224-8C8C-4C72-ADBE-3D00D88A4BAA}"/>
              </a:ext>
            </a:extLst>
          </p:cNvPr>
          <p:cNvSpPr>
            <a:spLocks noChangeArrowheads="1"/>
          </p:cNvSpPr>
          <p:nvPr/>
        </p:nvSpPr>
        <p:spPr bwMode="auto">
          <a:xfrm>
            <a:off x="3502329" y="2401343"/>
            <a:ext cx="2156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Hospital Charge</a:t>
            </a:r>
            <a:endParaRPr kumimoji="0" lang="en-US" altLang="en-US" sz="2400" b="0" i="0" u="none" strike="noStrike" cap="none" normalizeH="0" baseline="0" dirty="0">
              <a:ln>
                <a:noFill/>
              </a:ln>
              <a:solidFill>
                <a:schemeClr val="tx1"/>
              </a:solidFill>
              <a:effectLst/>
            </a:endParaRPr>
          </a:p>
        </p:txBody>
      </p:sp>
      <p:sp>
        <p:nvSpPr>
          <p:cNvPr id="40" name="Rectangle 36">
            <a:extLst>
              <a:ext uri="{FF2B5EF4-FFF2-40B4-BE49-F238E27FC236}">
                <a16:creationId xmlns:a16="http://schemas.microsoft.com/office/drawing/2014/main" id="{C99F0D2F-84EF-436A-940E-8C6CA942536D}"/>
              </a:ext>
            </a:extLst>
          </p:cNvPr>
          <p:cNvSpPr>
            <a:spLocks noChangeArrowheads="1"/>
          </p:cNvSpPr>
          <p:nvPr/>
        </p:nvSpPr>
        <p:spPr bwMode="auto">
          <a:xfrm>
            <a:off x="9464676" y="2401343"/>
            <a:ext cx="11044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$700.00</a:t>
            </a:r>
            <a:endParaRPr kumimoji="0" lang="en-US" altLang="en-US" sz="2400" b="0" i="0" u="none" strike="noStrike" cap="none" normalizeH="0" baseline="0" dirty="0">
              <a:ln>
                <a:noFill/>
              </a:ln>
              <a:solidFill>
                <a:schemeClr val="tx1"/>
              </a:solidFill>
              <a:effectLst/>
            </a:endParaRPr>
          </a:p>
        </p:txBody>
      </p:sp>
      <p:sp>
        <p:nvSpPr>
          <p:cNvPr id="41" name="Rectangle 37">
            <a:extLst>
              <a:ext uri="{FF2B5EF4-FFF2-40B4-BE49-F238E27FC236}">
                <a16:creationId xmlns:a16="http://schemas.microsoft.com/office/drawing/2014/main" id="{57AB8E4C-BBAC-4AED-856F-434D622B1F2A}"/>
              </a:ext>
            </a:extLst>
          </p:cNvPr>
          <p:cNvSpPr>
            <a:spLocks noChangeArrowheads="1"/>
          </p:cNvSpPr>
          <p:nvPr/>
        </p:nvSpPr>
        <p:spPr bwMode="auto">
          <a:xfrm>
            <a:off x="3502329" y="2872352"/>
            <a:ext cx="19716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Doctor Charge</a:t>
            </a:r>
            <a:endParaRPr kumimoji="0" lang="en-US" altLang="en-US" sz="2400" b="0" i="0" u="none" strike="noStrike" cap="none" normalizeH="0" baseline="0" dirty="0">
              <a:ln>
                <a:noFill/>
              </a:ln>
              <a:solidFill>
                <a:schemeClr val="tx1"/>
              </a:solidFill>
              <a:effectLst/>
            </a:endParaRPr>
          </a:p>
        </p:txBody>
      </p:sp>
      <p:sp>
        <p:nvSpPr>
          <p:cNvPr id="42" name="Rectangle 38">
            <a:extLst>
              <a:ext uri="{FF2B5EF4-FFF2-40B4-BE49-F238E27FC236}">
                <a16:creationId xmlns:a16="http://schemas.microsoft.com/office/drawing/2014/main" id="{5D5AA7A2-5ECD-4D87-B9C6-1A52E9C9FD57}"/>
              </a:ext>
            </a:extLst>
          </p:cNvPr>
          <p:cNvSpPr>
            <a:spLocks noChangeArrowheads="1"/>
          </p:cNvSpPr>
          <p:nvPr/>
        </p:nvSpPr>
        <p:spPr bwMode="auto">
          <a:xfrm>
            <a:off x="9464676" y="2872352"/>
            <a:ext cx="11044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$350.00</a:t>
            </a:r>
            <a:endParaRPr kumimoji="0" lang="en-US" altLang="en-US" sz="2400" b="0" i="0" u="none" strike="noStrike" cap="none" normalizeH="0" baseline="0" dirty="0">
              <a:ln>
                <a:noFill/>
              </a:ln>
              <a:solidFill>
                <a:schemeClr val="tx1"/>
              </a:solidFill>
              <a:effectLst/>
            </a:endParaRPr>
          </a:p>
        </p:txBody>
      </p:sp>
      <p:sp>
        <p:nvSpPr>
          <p:cNvPr id="43" name="Rectangle 39">
            <a:extLst>
              <a:ext uri="{FF2B5EF4-FFF2-40B4-BE49-F238E27FC236}">
                <a16:creationId xmlns:a16="http://schemas.microsoft.com/office/drawing/2014/main" id="{A72F599A-F386-45C1-8D7E-C1DA614EE7EB}"/>
              </a:ext>
            </a:extLst>
          </p:cNvPr>
          <p:cNvSpPr>
            <a:spLocks noChangeArrowheads="1"/>
          </p:cNvSpPr>
          <p:nvPr/>
        </p:nvSpPr>
        <p:spPr bwMode="auto">
          <a:xfrm>
            <a:off x="3502329" y="3811548"/>
            <a:ext cx="26128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Insurance Payment</a:t>
            </a:r>
            <a:endParaRPr kumimoji="0" lang="en-US" altLang="en-US" sz="2400" b="0" i="0" u="none" strike="noStrike" cap="none" normalizeH="0" baseline="0" dirty="0">
              <a:ln>
                <a:noFill/>
              </a:ln>
              <a:solidFill>
                <a:schemeClr val="tx1"/>
              </a:solidFill>
              <a:effectLst/>
            </a:endParaRPr>
          </a:p>
        </p:txBody>
      </p:sp>
      <p:sp>
        <p:nvSpPr>
          <p:cNvPr id="44" name="Rectangle 40">
            <a:extLst>
              <a:ext uri="{FF2B5EF4-FFF2-40B4-BE49-F238E27FC236}">
                <a16:creationId xmlns:a16="http://schemas.microsoft.com/office/drawing/2014/main" id="{8478DFAF-F83C-42EE-8009-7E9ED905835E}"/>
              </a:ext>
            </a:extLst>
          </p:cNvPr>
          <p:cNvSpPr>
            <a:spLocks noChangeArrowheads="1"/>
          </p:cNvSpPr>
          <p:nvPr/>
        </p:nvSpPr>
        <p:spPr bwMode="auto">
          <a:xfrm>
            <a:off x="9464676" y="3811548"/>
            <a:ext cx="11044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$300.00</a:t>
            </a:r>
            <a:endParaRPr kumimoji="0" lang="en-US" altLang="en-US" sz="2400" b="0" i="0" u="none" strike="noStrike" cap="none" normalizeH="0" baseline="0" dirty="0">
              <a:ln>
                <a:noFill/>
              </a:ln>
              <a:solidFill>
                <a:schemeClr val="tx1"/>
              </a:solidFill>
              <a:effectLst/>
            </a:endParaRPr>
          </a:p>
        </p:txBody>
      </p:sp>
      <p:sp>
        <p:nvSpPr>
          <p:cNvPr id="45" name="Rectangle 41">
            <a:extLst>
              <a:ext uri="{FF2B5EF4-FFF2-40B4-BE49-F238E27FC236}">
                <a16:creationId xmlns:a16="http://schemas.microsoft.com/office/drawing/2014/main" id="{BF02B357-C35F-43ED-9FC7-D03E2EF03502}"/>
              </a:ext>
            </a:extLst>
          </p:cNvPr>
          <p:cNvSpPr>
            <a:spLocks noChangeArrowheads="1"/>
          </p:cNvSpPr>
          <p:nvPr/>
        </p:nvSpPr>
        <p:spPr bwMode="auto">
          <a:xfrm>
            <a:off x="3502329" y="4279736"/>
            <a:ext cx="24109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FF0000"/>
                </a:solidFill>
                <a:effectLst/>
                <a:latin typeface="Univers-Light-Normal" pitchFamily="2" charset="0"/>
              </a:rPr>
              <a:t>Provider Discount</a:t>
            </a:r>
            <a:endParaRPr kumimoji="0" lang="en-US" altLang="en-US" sz="2400" b="0" i="0" u="none" strike="noStrike" cap="none" normalizeH="0" baseline="0" dirty="0">
              <a:ln>
                <a:noFill/>
              </a:ln>
              <a:solidFill>
                <a:schemeClr val="tx1"/>
              </a:solidFill>
              <a:effectLst/>
            </a:endParaRPr>
          </a:p>
        </p:txBody>
      </p:sp>
      <p:sp>
        <p:nvSpPr>
          <p:cNvPr id="46" name="Rectangle 42">
            <a:extLst>
              <a:ext uri="{FF2B5EF4-FFF2-40B4-BE49-F238E27FC236}">
                <a16:creationId xmlns:a16="http://schemas.microsoft.com/office/drawing/2014/main" id="{C87F71D1-BB4A-4A0A-9877-BC4A164C8A76}"/>
              </a:ext>
            </a:extLst>
          </p:cNvPr>
          <p:cNvSpPr>
            <a:spLocks noChangeArrowheads="1"/>
          </p:cNvSpPr>
          <p:nvPr/>
        </p:nvSpPr>
        <p:spPr bwMode="auto">
          <a:xfrm>
            <a:off x="9464676" y="4279736"/>
            <a:ext cx="11044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FF0000"/>
                </a:solidFill>
                <a:effectLst/>
                <a:latin typeface="Univers-Light-Normal" pitchFamily="2" charset="0"/>
              </a:rPr>
              <a:t>$650.00</a:t>
            </a:r>
            <a:endParaRPr kumimoji="0" lang="en-US" altLang="en-US" sz="2400" b="0" i="0" u="none" strike="noStrike" cap="none" normalizeH="0" baseline="0" dirty="0">
              <a:ln>
                <a:noFill/>
              </a:ln>
              <a:solidFill>
                <a:schemeClr val="tx1"/>
              </a:solidFill>
              <a:effectLst/>
            </a:endParaRPr>
          </a:p>
        </p:txBody>
      </p:sp>
      <p:sp>
        <p:nvSpPr>
          <p:cNvPr id="47" name="Rectangle 43">
            <a:extLst>
              <a:ext uri="{FF2B5EF4-FFF2-40B4-BE49-F238E27FC236}">
                <a16:creationId xmlns:a16="http://schemas.microsoft.com/office/drawing/2014/main" id="{EE3ACF5F-4B44-4408-B129-80FA759CAA1E}"/>
              </a:ext>
            </a:extLst>
          </p:cNvPr>
          <p:cNvSpPr>
            <a:spLocks noChangeArrowheads="1"/>
          </p:cNvSpPr>
          <p:nvPr/>
        </p:nvSpPr>
        <p:spPr bwMode="auto">
          <a:xfrm>
            <a:off x="3502329" y="5218933"/>
            <a:ext cx="17470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Your Balance</a:t>
            </a:r>
            <a:endParaRPr kumimoji="0" lang="en-US" altLang="en-US" sz="2400" b="0" i="0" u="none" strike="noStrike" cap="none" normalizeH="0" baseline="0" dirty="0">
              <a:ln>
                <a:noFill/>
              </a:ln>
              <a:solidFill>
                <a:schemeClr val="tx1"/>
              </a:solidFill>
              <a:effectLst/>
            </a:endParaRPr>
          </a:p>
        </p:txBody>
      </p:sp>
      <p:sp>
        <p:nvSpPr>
          <p:cNvPr id="48" name="Rectangle 44">
            <a:extLst>
              <a:ext uri="{FF2B5EF4-FFF2-40B4-BE49-F238E27FC236}">
                <a16:creationId xmlns:a16="http://schemas.microsoft.com/office/drawing/2014/main" id="{3193519E-6A47-4B05-AF6C-A7694CD624FC}"/>
              </a:ext>
            </a:extLst>
          </p:cNvPr>
          <p:cNvSpPr>
            <a:spLocks noChangeArrowheads="1"/>
          </p:cNvSpPr>
          <p:nvPr/>
        </p:nvSpPr>
        <p:spPr bwMode="auto">
          <a:xfrm>
            <a:off x="9464676" y="5218933"/>
            <a:ext cx="11044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Univers-Light-Normal" pitchFamily="2" charset="0"/>
              </a:rPr>
              <a:t>$100.00</a:t>
            </a:r>
            <a:endParaRPr kumimoji="0" lang="en-US" altLang="en-US"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3158640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par>
                                <p:cTn id="35" presetID="6" presetClass="emph" presetSubtype="0" fill="hold" grpId="1" nodeType="withEffect">
                                  <p:stCondLst>
                                    <p:cond delay="0"/>
                                  </p:stCondLst>
                                  <p:childTnLst>
                                    <p:animScale>
                                      <p:cBhvr>
                                        <p:cTn id="36" dur="2000" fill="hold"/>
                                        <p:tgtEl>
                                          <p:spTgt spid="46"/>
                                        </p:tgtEl>
                                      </p:cBhvr>
                                      <p:by x="150000" y="150000"/>
                                    </p:animScale>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P spid="46" grpId="1"/>
      <p:bldP spid="47" grpId="0"/>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Univers LT Std 55" panose="020B0603020202020204" pitchFamily="34" charset="0"/>
              </a:rPr>
              <a:t>Home Unit</a:t>
            </a:r>
          </a:p>
        </p:txBody>
      </p:sp>
      <p:sp>
        <p:nvSpPr>
          <p:cNvPr id="3" name="Content Placeholder 2"/>
          <p:cNvSpPr>
            <a:spLocks noGrp="1"/>
          </p:cNvSpPr>
          <p:nvPr>
            <p:ph idx="1"/>
          </p:nvPr>
        </p:nvSpPr>
        <p:spPr/>
        <p:txBody>
          <a:bodyPr>
            <a:normAutofit/>
          </a:bodyPr>
          <a:lstStyle/>
          <a:p>
            <a:pPr marL="0" indent="0">
              <a:buNone/>
            </a:pPr>
            <a:r>
              <a:rPr lang="en-US" sz="2400" dirty="0"/>
              <a:t>In the BlueCard world “Home” is the BCBS service area that issued your insurance card.  </a:t>
            </a:r>
          </a:p>
          <a:p>
            <a:pPr marL="0" indent="0">
              <a:buNone/>
            </a:pPr>
            <a:endParaRPr lang="en-US" sz="2400" dirty="0"/>
          </a:p>
          <a:p>
            <a:pPr marL="0" indent="0">
              <a:buNone/>
            </a:pPr>
            <a:r>
              <a:rPr lang="en-US" sz="2400" dirty="0"/>
              <a:t>The Home unit at HMSA processes claims for HMSA members that have received services in another BCBS service area.*</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3381831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BlueCard Home by the Numbers</a:t>
            </a:r>
          </a:p>
        </p:txBody>
      </p:sp>
      <p:sp>
        <p:nvSpPr>
          <p:cNvPr id="3" name="Content Placeholder 2"/>
          <p:cNvSpPr>
            <a:spLocks noGrp="1"/>
          </p:cNvSpPr>
          <p:nvPr>
            <p:ph idx="1"/>
          </p:nvPr>
        </p:nvSpPr>
        <p:spPr>
          <a:xfrm>
            <a:off x="2905913" y="1600201"/>
            <a:ext cx="8910244" cy="4912894"/>
          </a:xfrm>
        </p:spPr>
        <p:txBody>
          <a:bodyPr>
            <a:noAutofit/>
          </a:bodyPr>
          <a:lstStyle/>
          <a:p>
            <a:r>
              <a:rPr lang="en-US" sz="2400" dirty="0"/>
              <a:t>Total claims processed by BlueCard HOME</a:t>
            </a:r>
          </a:p>
          <a:p>
            <a:pPr lvl="1"/>
            <a:r>
              <a:rPr lang="en-US" sz="1866" dirty="0"/>
              <a:t>396,216</a:t>
            </a:r>
          </a:p>
          <a:p>
            <a:pPr marL="0" indent="0">
              <a:buNone/>
            </a:pPr>
            <a:endParaRPr lang="en-US" sz="2400" dirty="0"/>
          </a:p>
          <a:p>
            <a:r>
              <a:rPr lang="en-US" sz="2400" dirty="0"/>
              <a:t>% of claims processed in 30 days or less</a:t>
            </a:r>
          </a:p>
          <a:p>
            <a:pPr lvl="1"/>
            <a:r>
              <a:rPr lang="en-US" sz="2000" dirty="0"/>
              <a:t>72.49%</a:t>
            </a:r>
          </a:p>
          <a:p>
            <a:pPr marL="609585" lvl="1" indent="0">
              <a:buNone/>
            </a:pPr>
            <a:endParaRPr lang="en-US" sz="2000" dirty="0"/>
          </a:p>
          <a:p>
            <a:pPr marL="0" indent="0">
              <a:buNone/>
            </a:pPr>
            <a:endParaRPr lang="en-US" sz="2400" dirty="0"/>
          </a:p>
        </p:txBody>
      </p:sp>
    </p:spTree>
    <p:extLst>
      <p:ext uri="{BB962C8B-B14F-4D97-AF65-F5344CB8AC3E}">
        <p14:creationId xmlns:p14="http://schemas.microsoft.com/office/powerpoint/2010/main" val="311697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Univers LT Std 55" panose="020B0603020202020204" pitchFamily="34" charset="0"/>
              </a:rPr>
              <a:t>Host Unit</a:t>
            </a:r>
          </a:p>
        </p:txBody>
      </p:sp>
      <p:sp>
        <p:nvSpPr>
          <p:cNvPr id="3" name="Content Placeholder 2"/>
          <p:cNvSpPr>
            <a:spLocks noGrp="1"/>
          </p:cNvSpPr>
          <p:nvPr>
            <p:ph idx="1"/>
          </p:nvPr>
        </p:nvSpPr>
        <p:spPr/>
        <p:txBody>
          <a:bodyPr>
            <a:noAutofit/>
          </a:bodyPr>
          <a:lstStyle/>
          <a:p>
            <a:pPr marL="0" indent="0">
              <a:buNone/>
            </a:pPr>
            <a:r>
              <a:rPr lang="en-US" sz="2400" dirty="0"/>
              <a:t>In the BlueCard world “Host” is any BCBS service area you receive care in that is not the service area that issued your insurance card.</a:t>
            </a:r>
          </a:p>
          <a:p>
            <a:pPr marL="0" indent="0">
              <a:buNone/>
            </a:pPr>
            <a:endParaRPr lang="en-US" sz="2400" dirty="0"/>
          </a:p>
          <a:p>
            <a:pPr marL="0" indent="0">
              <a:buNone/>
            </a:pPr>
            <a:r>
              <a:rPr lang="en-US" sz="2400" dirty="0"/>
              <a:t>The Host unit at HMSA processes claims for any BCBS member that receives care within the HMSA service area.</a:t>
            </a:r>
          </a:p>
          <a:p>
            <a:pPr marL="0" indent="0">
              <a:buNone/>
            </a:pPr>
            <a:endParaRPr lang="en-US" sz="2400" dirty="0"/>
          </a:p>
        </p:txBody>
      </p:sp>
    </p:spTree>
    <p:extLst>
      <p:ext uri="{BB962C8B-B14F-4D97-AF65-F5344CB8AC3E}">
        <p14:creationId xmlns:p14="http://schemas.microsoft.com/office/powerpoint/2010/main" val="355274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BlueCard Host by the Numbers</a:t>
            </a:r>
          </a:p>
        </p:txBody>
      </p:sp>
      <p:sp>
        <p:nvSpPr>
          <p:cNvPr id="3" name="Content Placeholder 2"/>
          <p:cNvSpPr>
            <a:spLocks noGrp="1"/>
          </p:cNvSpPr>
          <p:nvPr>
            <p:ph idx="1"/>
          </p:nvPr>
        </p:nvSpPr>
        <p:spPr>
          <a:xfrm>
            <a:off x="2905913" y="1600201"/>
            <a:ext cx="8910244" cy="4912894"/>
          </a:xfrm>
        </p:spPr>
        <p:txBody>
          <a:bodyPr>
            <a:noAutofit/>
          </a:bodyPr>
          <a:lstStyle/>
          <a:p>
            <a:endParaRPr lang="en-US" sz="2400" dirty="0"/>
          </a:p>
          <a:p>
            <a:endParaRPr lang="en-US" sz="2400" dirty="0"/>
          </a:p>
          <a:p>
            <a:r>
              <a:rPr lang="en-US" sz="2400" dirty="0"/>
              <a:t>Total claims processed by BlueCard HOST</a:t>
            </a:r>
          </a:p>
          <a:p>
            <a:pPr lvl="1"/>
            <a:r>
              <a:rPr lang="en-US" sz="1866" dirty="0"/>
              <a:t>227,317</a:t>
            </a:r>
          </a:p>
          <a:p>
            <a:pPr marL="0" indent="0">
              <a:buNone/>
            </a:pPr>
            <a:endParaRPr lang="en-US" sz="2400" dirty="0"/>
          </a:p>
          <a:p>
            <a:r>
              <a:rPr lang="en-US" sz="2400" dirty="0"/>
              <a:t>% of claims processed in 10 days or less</a:t>
            </a:r>
          </a:p>
          <a:p>
            <a:pPr lvl="1"/>
            <a:r>
              <a:rPr lang="en-US" sz="2000" dirty="0"/>
              <a:t>98.80%</a:t>
            </a:r>
          </a:p>
          <a:p>
            <a:pPr marL="609585" lvl="1" indent="0">
              <a:buNone/>
            </a:pPr>
            <a:endParaRPr lang="en-US" sz="2000" dirty="0"/>
          </a:p>
          <a:p>
            <a:pPr marL="0" indent="0">
              <a:buNone/>
            </a:pPr>
            <a:endParaRPr lang="en-US" sz="2400" dirty="0"/>
          </a:p>
        </p:txBody>
      </p:sp>
    </p:spTree>
    <p:extLst>
      <p:ext uri="{BB962C8B-B14F-4D97-AF65-F5344CB8AC3E}">
        <p14:creationId xmlns:p14="http://schemas.microsoft.com/office/powerpoint/2010/main" val="269938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Rectangle 4"/>
          <p:cNvSpPr>
            <a:spLocks noChangeArrowheads="1"/>
          </p:cNvSpPr>
          <p:nvPr/>
        </p:nvSpPr>
        <p:spPr bwMode="auto">
          <a:xfrm>
            <a:off x="8912607" y="2860263"/>
            <a:ext cx="3025775" cy="1042988"/>
          </a:xfrm>
          <a:prstGeom prst="rect">
            <a:avLst/>
          </a:prstGeom>
          <a:noFill/>
          <a:ln w="12700">
            <a:noFill/>
            <a:miter lim="800000"/>
            <a:headEnd/>
            <a:tailEnd/>
          </a:ln>
        </p:spPr>
        <p:txBody>
          <a:bodyPr wrap="none" anchor="ctr"/>
          <a:lstStyle/>
          <a:p>
            <a:endParaRPr lang="en-US" dirty="0">
              <a:latin typeface="Univers Light" panose="020B0403020202020204" pitchFamily="34" charset="0"/>
              <a:ea typeface="ヒラギノ角ゴ Pro W3"/>
              <a:cs typeface="ヒラギノ角ゴ Pro W3"/>
            </a:endParaRPr>
          </a:p>
        </p:txBody>
      </p:sp>
      <p:sp>
        <p:nvSpPr>
          <p:cNvPr id="1032" name="Rectangle 5"/>
          <p:cNvSpPr>
            <a:spLocks noChangeArrowheads="1"/>
          </p:cNvSpPr>
          <p:nvPr/>
        </p:nvSpPr>
        <p:spPr bwMode="auto">
          <a:xfrm>
            <a:off x="5066092" y="6184488"/>
            <a:ext cx="3338512" cy="461963"/>
          </a:xfrm>
          <a:prstGeom prst="rect">
            <a:avLst/>
          </a:prstGeom>
          <a:noFill/>
          <a:ln w="12700">
            <a:noFill/>
            <a:miter lim="800000"/>
            <a:headEnd/>
            <a:tailEnd/>
          </a:ln>
        </p:spPr>
        <p:txBody>
          <a:bodyPr wrap="none" anchor="ctr"/>
          <a:lstStyle/>
          <a:p>
            <a:endParaRPr lang="en-US" dirty="0">
              <a:latin typeface="Univers Light" panose="020B0403020202020204" pitchFamily="34" charset="0"/>
              <a:ea typeface="ヒラギノ角ゴ Pro W3"/>
              <a:cs typeface="ヒラギノ角ゴ Pro W3"/>
            </a:endParaRPr>
          </a:p>
        </p:txBody>
      </p:sp>
      <p:sp>
        <p:nvSpPr>
          <p:cNvPr id="1183" name="Rectangle 75"/>
          <p:cNvSpPr>
            <a:spLocks noChangeArrowheads="1"/>
          </p:cNvSpPr>
          <p:nvPr/>
        </p:nvSpPr>
        <p:spPr bwMode="auto">
          <a:xfrm>
            <a:off x="6469081" y="5734895"/>
            <a:ext cx="2097462" cy="889987"/>
          </a:xfrm>
          <a:prstGeom prst="rect">
            <a:avLst/>
          </a:prstGeom>
          <a:noFill/>
          <a:ln w="12700">
            <a:noFill/>
            <a:miter lim="800000"/>
            <a:headEnd/>
            <a:tailEnd/>
          </a:ln>
        </p:spPr>
        <p:txBody>
          <a:bodyPr wrap="square" lIns="90488" tIns="44450" rIns="90488" bIns="44450">
            <a:spAutoFit/>
          </a:bodyPr>
          <a:lstStyle/>
          <a:p>
            <a:pPr eaLnBrk="0" hangingPunct="0"/>
            <a:r>
              <a:rPr lang="en-US" sz="1200" dirty="0">
                <a:latin typeface="Univers Light" panose="020B0403020202020204" pitchFamily="34" charset="0"/>
                <a:ea typeface="ヒラギノ角ゴ Pro W3"/>
                <a:cs typeface="Arial" pitchFamily="34" charset="0"/>
              </a:rPr>
              <a:t>HMSA member receives services from Nevada provider</a:t>
            </a:r>
          </a:p>
          <a:p>
            <a:pPr eaLnBrk="0" hangingPunct="0"/>
            <a:endParaRPr lang="en-US" sz="1600" dirty="0">
              <a:solidFill>
                <a:schemeClr val="accent2"/>
              </a:solidFill>
              <a:latin typeface="Arial" pitchFamily="34" charset="0"/>
              <a:ea typeface="ヒラギノ角ゴ Pro W3"/>
              <a:cs typeface="Arial" pitchFamily="34" charset="0"/>
            </a:endParaRPr>
          </a:p>
        </p:txBody>
      </p:sp>
      <p:sp>
        <p:nvSpPr>
          <p:cNvPr id="1185" name="Line 91"/>
          <p:cNvSpPr>
            <a:spLocks noChangeShapeType="1"/>
          </p:cNvSpPr>
          <p:nvPr/>
        </p:nvSpPr>
        <p:spPr bwMode="auto">
          <a:xfrm>
            <a:off x="8566543" y="2601768"/>
            <a:ext cx="993775" cy="0"/>
          </a:xfrm>
          <a:prstGeom prst="line">
            <a:avLst/>
          </a:prstGeom>
          <a:noFill/>
          <a:ln w="57150">
            <a:solidFill>
              <a:srgbClr val="0099CC"/>
            </a:solidFill>
            <a:round/>
            <a:headEnd/>
            <a:tailEnd type="triangle" w="med" len="med"/>
          </a:ln>
        </p:spPr>
        <p:txBody>
          <a:bodyPr/>
          <a:lstStyle/>
          <a:p>
            <a:endParaRPr lang="en-US" dirty="0">
              <a:latin typeface="Univers Light" panose="020B0403020202020204" pitchFamily="34" charset="0"/>
            </a:endParaRPr>
          </a:p>
        </p:txBody>
      </p:sp>
      <p:sp>
        <p:nvSpPr>
          <p:cNvPr id="1181" name="Rectangle 87"/>
          <p:cNvSpPr>
            <a:spLocks noChangeArrowheads="1"/>
          </p:cNvSpPr>
          <p:nvPr/>
        </p:nvSpPr>
        <p:spPr bwMode="auto">
          <a:xfrm>
            <a:off x="3346079" y="5797410"/>
            <a:ext cx="1933950" cy="459100"/>
          </a:xfrm>
          <a:prstGeom prst="rect">
            <a:avLst/>
          </a:prstGeom>
          <a:noFill/>
          <a:ln w="12700">
            <a:noFill/>
            <a:miter lim="800000"/>
            <a:headEnd/>
            <a:tailEnd/>
          </a:ln>
        </p:spPr>
        <p:txBody>
          <a:bodyPr wrap="square" lIns="90488" tIns="44450" rIns="90488" bIns="44450">
            <a:spAutoFit/>
          </a:bodyPr>
          <a:lstStyle/>
          <a:p>
            <a:pPr eaLnBrk="0" hangingPunct="0"/>
            <a:r>
              <a:rPr lang="en-US" sz="1200" dirty="0">
                <a:latin typeface="Univers Light" panose="020B0403020202020204" pitchFamily="34" charset="0"/>
                <a:ea typeface="ヒラギノ角ゴ Pro W3"/>
                <a:cs typeface="Arial" pitchFamily="34" charset="0"/>
              </a:rPr>
              <a:t>Nevada provider submits claim to Anthem BCBS</a:t>
            </a:r>
            <a:endParaRPr lang="en-US" sz="1600" dirty="0">
              <a:latin typeface="Univers Light" panose="020B0403020202020204" pitchFamily="34" charset="0"/>
              <a:ea typeface="ヒラギノ角ゴ Pro W3"/>
              <a:cs typeface="Arial" pitchFamily="34" charset="0"/>
            </a:endParaRPr>
          </a:p>
        </p:txBody>
      </p:sp>
      <p:sp>
        <p:nvSpPr>
          <p:cNvPr id="1182" name="Line 90"/>
          <p:cNvSpPr>
            <a:spLocks noChangeShapeType="1"/>
          </p:cNvSpPr>
          <p:nvPr/>
        </p:nvSpPr>
        <p:spPr bwMode="auto">
          <a:xfrm flipH="1">
            <a:off x="5098556" y="5022073"/>
            <a:ext cx="1303711" cy="0"/>
          </a:xfrm>
          <a:prstGeom prst="line">
            <a:avLst/>
          </a:prstGeom>
          <a:noFill/>
          <a:ln w="57150">
            <a:solidFill>
              <a:srgbClr val="0099CC"/>
            </a:solidFill>
            <a:round/>
            <a:headEnd/>
            <a:tailEnd type="triangle" w="med" len="med"/>
          </a:ln>
        </p:spPr>
        <p:txBody>
          <a:bodyPr/>
          <a:lstStyle/>
          <a:p>
            <a:endParaRPr lang="en-US" dirty="0">
              <a:latin typeface="Univers Light" panose="020B0403020202020204" pitchFamily="34" charset="0"/>
            </a:endParaRPr>
          </a:p>
        </p:txBody>
      </p:sp>
      <p:sp>
        <p:nvSpPr>
          <p:cNvPr id="1055" name="Rectangle 72"/>
          <p:cNvSpPr>
            <a:spLocks noChangeArrowheads="1"/>
          </p:cNvSpPr>
          <p:nvPr/>
        </p:nvSpPr>
        <p:spPr bwMode="auto">
          <a:xfrm>
            <a:off x="3255597" y="3343528"/>
            <a:ext cx="2024435" cy="459100"/>
          </a:xfrm>
          <a:prstGeom prst="rect">
            <a:avLst/>
          </a:prstGeom>
          <a:noFill/>
          <a:ln w="12700">
            <a:noFill/>
            <a:miter lim="800000"/>
            <a:headEnd/>
            <a:tailEnd/>
          </a:ln>
        </p:spPr>
        <p:txBody>
          <a:bodyPr wrap="square" lIns="90488" tIns="44450" rIns="90488" bIns="44450">
            <a:spAutoFit/>
          </a:bodyPr>
          <a:lstStyle/>
          <a:p>
            <a:pPr eaLnBrk="0" hangingPunct="0"/>
            <a:r>
              <a:rPr lang="en-US" sz="1200" dirty="0">
                <a:latin typeface="Univers Light" panose="020B0403020202020204" pitchFamily="34" charset="0"/>
                <a:ea typeface="ヒラギノ角ゴ Pro W3"/>
                <a:cs typeface="Arial" pitchFamily="34" charset="0"/>
              </a:rPr>
              <a:t>HMSA member lives/travels in Las Vegas</a:t>
            </a:r>
            <a:endParaRPr lang="en-US" sz="1600" dirty="0">
              <a:latin typeface="Univers Light" panose="020B0403020202020204" pitchFamily="34" charset="0"/>
              <a:ea typeface="ヒラギノ角ゴ Pro W3"/>
              <a:cs typeface="Arial" pitchFamily="34" charset="0"/>
            </a:endParaRPr>
          </a:p>
        </p:txBody>
      </p:sp>
      <p:sp>
        <p:nvSpPr>
          <p:cNvPr id="1053" name="Rectangle 80"/>
          <p:cNvSpPr>
            <a:spLocks noChangeArrowheads="1"/>
          </p:cNvSpPr>
          <p:nvPr/>
        </p:nvSpPr>
        <p:spPr bwMode="auto">
          <a:xfrm>
            <a:off x="6313491" y="3224227"/>
            <a:ext cx="2333390" cy="643766"/>
          </a:xfrm>
          <a:prstGeom prst="rect">
            <a:avLst/>
          </a:prstGeom>
          <a:noFill/>
          <a:ln w="12700">
            <a:noFill/>
            <a:miter lim="800000"/>
            <a:headEnd/>
            <a:tailEnd/>
          </a:ln>
        </p:spPr>
        <p:txBody>
          <a:bodyPr wrap="square" lIns="90488" tIns="44450" rIns="90488" bIns="44450">
            <a:spAutoFit/>
          </a:bodyPr>
          <a:lstStyle/>
          <a:p>
            <a:pPr eaLnBrk="0" hangingPunct="0"/>
            <a:r>
              <a:rPr lang="en-US" sz="1200" dirty="0">
                <a:latin typeface="Univers Light" panose="020B0403020202020204" pitchFamily="34" charset="0"/>
                <a:ea typeface="ヒラギノ角ゴ Pro W3"/>
                <a:cs typeface="Arial" pitchFamily="34" charset="0"/>
              </a:rPr>
              <a:t>HMSA member obtains names</a:t>
            </a:r>
            <a:br>
              <a:rPr lang="en-US" sz="1200" dirty="0">
                <a:latin typeface="Univers Light" panose="020B0403020202020204" pitchFamily="34" charset="0"/>
                <a:ea typeface="ヒラギノ角ゴ Pro W3"/>
                <a:cs typeface="Arial" pitchFamily="34" charset="0"/>
              </a:rPr>
            </a:br>
            <a:r>
              <a:rPr lang="en-US" sz="1200" dirty="0">
                <a:latin typeface="Univers Light" panose="020B0403020202020204" pitchFamily="34" charset="0"/>
                <a:ea typeface="ヒラギノ角ゴ Pro W3"/>
                <a:cs typeface="Arial" pitchFamily="34" charset="0"/>
              </a:rPr>
              <a:t>of Anthem BCBS PPO </a:t>
            </a:r>
            <a:br>
              <a:rPr lang="en-US" sz="1200" dirty="0">
                <a:latin typeface="Univers Light" panose="020B0403020202020204" pitchFamily="34" charset="0"/>
                <a:ea typeface="ヒラギノ角ゴ Pro W3"/>
                <a:cs typeface="Arial" pitchFamily="34" charset="0"/>
              </a:rPr>
            </a:br>
            <a:r>
              <a:rPr lang="en-US" sz="1200" dirty="0">
                <a:latin typeface="Univers Light" panose="020B0403020202020204" pitchFamily="34" charset="0"/>
                <a:ea typeface="ヒラギノ角ゴ Pro W3"/>
                <a:cs typeface="Arial" pitchFamily="34" charset="0"/>
              </a:rPr>
              <a:t>providers</a:t>
            </a:r>
            <a:endParaRPr lang="en-US" sz="1600" dirty="0">
              <a:latin typeface="Univers Light" panose="020B0403020202020204" pitchFamily="34" charset="0"/>
              <a:ea typeface="ヒラギノ角ゴ Pro W3"/>
              <a:cs typeface="Arial" pitchFamily="34" charset="0"/>
            </a:endParaRPr>
          </a:p>
        </p:txBody>
      </p:sp>
      <p:sp>
        <p:nvSpPr>
          <p:cNvPr id="1054" name="Line 90"/>
          <p:cNvSpPr>
            <a:spLocks noChangeShapeType="1"/>
          </p:cNvSpPr>
          <p:nvPr/>
        </p:nvSpPr>
        <p:spPr bwMode="auto">
          <a:xfrm>
            <a:off x="5185770" y="2614005"/>
            <a:ext cx="1303712" cy="0"/>
          </a:xfrm>
          <a:prstGeom prst="line">
            <a:avLst/>
          </a:prstGeom>
          <a:noFill/>
          <a:ln w="57150">
            <a:solidFill>
              <a:srgbClr val="0099CC"/>
            </a:solidFill>
            <a:round/>
            <a:headEnd/>
            <a:tailEnd type="triangle" w="med" len="med"/>
          </a:ln>
        </p:spPr>
        <p:txBody>
          <a:bodyPr/>
          <a:lstStyle/>
          <a:p>
            <a:endParaRPr lang="en-US" dirty="0">
              <a:latin typeface="Univers Light" panose="020B0403020202020204" pitchFamily="34" charset="0"/>
            </a:endParaRPr>
          </a:p>
        </p:txBody>
      </p:sp>
      <p:sp>
        <p:nvSpPr>
          <p:cNvPr id="1046" name="Line 94"/>
          <p:cNvSpPr>
            <a:spLocks noChangeShapeType="1"/>
          </p:cNvSpPr>
          <p:nvPr/>
        </p:nvSpPr>
        <p:spPr bwMode="auto">
          <a:xfrm flipH="1">
            <a:off x="8280781" y="5033355"/>
            <a:ext cx="993775" cy="0"/>
          </a:xfrm>
          <a:prstGeom prst="line">
            <a:avLst/>
          </a:prstGeom>
          <a:noFill/>
          <a:ln w="57150">
            <a:solidFill>
              <a:srgbClr val="0099CC"/>
            </a:solidFill>
            <a:round/>
            <a:headEnd/>
            <a:tailEnd type="triangle" w="med" len="med"/>
          </a:ln>
        </p:spPr>
        <p:txBody>
          <a:bodyPr/>
          <a:lstStyle/>
          <a:p>
            <a:endParaRPr lang="en-US" dirty="0">
              <a:latin typeface="Univers Light" panose="020B0403020202020204" pitchFamily="34" charset="0"/>
            </a:endParaRPr>
          </a:p>
        </p:txBody>
      </p:sp>
      <p:sp>
        <p:nvSpPr>
          <p:cNvPr id="1047" name="Rectangle 84"/>
          <p:cNvSpPr>
            <a:spLocks noChangeArrowheads="1"/>
          </p:cNvSpPr>
          <p:nvPr/>
        </p:nvSpPr>
        <p:spPr bwMode="auto">
          <a:xfrm>
            <a:off x="9403144" y="5797410"/>
            <a:ext cx="2044700" cy="459100"/>
          </a:xfrm>
          <a:prstGeom prst="rect">
            <a:avLst/>
          </a:prstGeom>
          <a:noFill/>
          <a:ln w="12700">
            <a:noFill/>
            <a:miter lim="800000"/>
            <a:headEnd/>
            <a:tailEnd/>
          </a:ln>
        </p:spPr>
        <p:txBody>
          <a:bodyPr lIns="90488" tIns="44450" rIns="90488" bIns="44450">
            <a:spAutoFit/>
          </a:bodyPr>
          <a:lstStyle/>
          <a:p>
            <a:pPr eaLnBrk="0" hangingPunct="0"/>
            <a:r>
              <a:rPr lang="en-US" sz="1200" dirty="0">
                <a:latin typeface="Univers Light" panose="020B0403020202020204" pitchFamily="34" charset="0"/>
                <a:ea typeface="ヒラギノ角ゴ Pro W3"/>
                <a:cs typeface="Arial" pitchFamily="34" charset="0"/>
              </a:rPr>
              <a:t>Nevada provider verifies membership and coverage.</a:t>
            </a:r>
            <a:endParaRPr lang="en-US" sz="1600" dirty="0">
              <a:latin typeface="Univers Light" panose="020B0403020202020204" pitchFamily="34" charset="0"/>
              <a:ea typeface="ヒラギノ角ゴ Pro W3"/>
              <a:cs typeface="Arial" pitchFamily="34" charset="0"/>
            </a:endParaRPr>
          </a:p>
        </p:txBody>
      </p:sp>
      <p:sp>
        <p:nvSpPr>
          <p:cNvPr id="1041" name="Line 92"/>
          <p:cNvSpPr>
            <a:spLocks noChangeShapeType="1"/>
          </p:cNvSpPr>
          <p:nvPr/>
        </p:nvSpPr>
        <p:spPr bwMode="auto">
          <a:xfrm flipH="1">
            <a:off x="10356451" y="3920920"/>
            <a:ext cx="0" cy="542511"/>
          </a:xfrm>
          <a:prstGeom prst="line">
            <a:avLst/>
          </a:prstGeom>
          <a:noFill/>
          <a:ln w="57150">
            <a:solidFill>
              <a:srgbClr val="0099CC"/>
            </a:solidFill>
            <a:round/>
            <a:headEnd/>
            <a:tailEnd type="triangle" w="med" len="med"/>
          </a:ln>
        </p:spPr>
        <p:txBody>
          <a:bodyPr/>
          <a:lstStyle/>
          <a:p>
            <a:endParaRPr lang="en-US" dirty="0">
              <a:latin typeface="Univers Light" panose="020B0403020202020204" pitchFamily="34" charset="0"/>
            </a:endParaRPr>
          </a:p>
        </p:txBody>
      </p:sp>
      <p:sp>
        <p:nvSpPr>
          <p:cNvPr id="1043" name="Rectangle 82"/>
          <p:cNvSpPr>
            <a:spLocks noChangeArrowheads="1"/>
          </p:cNvSpPr>
          <p:nvPr/>
        </p:nvSpPr>
        <p:spPr bwMode="auto">
          <a:xfrm>
            <a:off x="9865836" y="3224227"/>
            <a:ext cx="2060248" cy="646331"/>
          </a:xfrm>
          <a:prstGeom prst="rect">
            <a:avLst/>
          </a:prstGeom>
          <a:noFill/>
          <a:ln w="12700">
            <a:noFill/>
            <a:miter lim="800000"/>
            <a:headEnd/>
            <a:tailEnd/>
          </a:ln>
        </p:spPr>
        <p:txBody>
          <a:bodyPr wrap="square">
            <a:spAutoFit/>
          </a:bodyPr>
          <a:lstStyle/>
          <a:p>
            <a:pPr eaLnBrk="0" hangingPunct="0"/>
            <a:r>
              <a:rPr lang="en-US" sz="1200" dirty="0">
                <a:latin typeface="Univers Light" panose="020B0403020202020204" pitchFamily="34" charset="0"/>
                <a:ea typeface="ヒラギノ角ゴ Pro W3"/>
                <a:cs typeface="Arial" pitchFamily="34" charset="0"/>
              </a:rPr>
              <a:t>Nevada provider recognizes </a:t>
            </a:r>
          </a:p>
          <a:p>
            <a:pPr eaLnBrk="0" hangingPunct="0"/>
            <a:r>
              <a:rPr lang="en-US" sz="1200" dirty="0">
                <a:latin typeface="Univers Light" panose="020B0403020202020204" pitchFamily="34" charset="0"/>
                <a:ea typeface="ヒラギノ角ゴ Pro W3"/>
                <a:cs typeface="Arial" pitchFamily="34" charset="0"/>
              </a:rPr>
              <a:t>the BCBS logo on the ID card.</a:t>
            </a:r>
          </a:p>
        </p:txBody>
      </p:sp>
      <p:pic>
        <p:nvPicPr>
          <p:cNvPr id="154" name="Picture 10" descr="Suitcas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017003" y="1978629"/>
            <a:ext cx="1808670" cy="1143000"/>
          </a:xfrm>
          <a:prstGeom prst="rect">
            <a:avLst/>
          </a:prstGeom>
          <a:noFill/>
          <a:ln w="9525">
            <a:noFill/>
            <a:miter lim="800000"/>
            <a:headEnd/>
            <a:tailEnd/>
          </a:ln>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62187" y="1934006"/>
            <a:ext cx="1741995" cy="1372693"/>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4248" y="1978629"/>
            <a:ext cx="1143000" cy="114300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84951" y="4450573"/>
            <a:ext cx="1143000" cy="1143000"/>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97887" y="4463431"/>
            <a:ext cx="1139851" cy="1139851"/>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63948" y="4422067"/>
            <a:ext cx="1143000" cy="1143000"/>
          </a:xfrm>
          <a:prstGeom prst="rect">
            <a:avLst/>
          </a:prstGeom>
        </p:spPr>
      </p:pic>
      <p:sp>
        <p:nvSpPr>
          <p:cNvPr id="155" name="Title 222"/>
          <p:cNvSpPr>
            <a:spLocks noGrp="1"/>
          </p:cNvSpPr>
          <p:nvPr>
            <p:ph type="title"/>
          </p:nvPr>
        </p:nvSpPr>
        <p:spPr>
          <a:xfrm>
            <a:off x="2772158" y="350985"/>
            <a:ext cx="9326581" cy="1372692"/>
          </a:xfrm>
        </p:spPr>
        <p:txBody>
          <a:bodyPr/>
          <a:lstStyle/>
          <a:p>
            <a:pPr>
              <a:lnSpc>
                <a:spcPct val="100000"/>
              </a:lnSpc>
            </a:pPr>
            <a:r>
              <a:rPr lang="en-US" sz="4400" b="0" dirty="0">
                <a:solidFill>
                  <a:schemeClr val="tx1"/>
                </a:solidFill>
              </a:rPr>
              <a:t>BlueCard Claims Process Flow</a:t>
            </a:r>
          </a:p>
        </p:txBody>
      </p:sp>
      <p:sp>
        <p:nvSpPr>
          <p:cNvPr id="22" name="Line 92">
            <a:extLst>
              <a:ext uri="{FF2B5EF4-FFF2-40B4-BE49-F238E27FC236}">
                <a16:creationId xmlns:a16="http://schemas.microsoft.com/office/drawing/2014/main" id="{24DFE0BB-4435-41D7-99DE-B3B00377AAE6}"/>
              </a:ext>
            </a:extLst>
          </p:cNvPr>
          <p:cNvSpPr>
            <a:spLocks noChangeShapeType="1"/>
          </p:cNvSpPr>
          <p:nvPr/>
        </p:nvSpPr>
        <p:spPr bwMode="auto">
          <a:xfrm flipH="1">
            <a:off x="4261836" y="6206056"/>
            <a:ext cx="5976" cy="418826"/>
          </a:xfrm>
          <a:prstGeom prst="line">
            <a:avLst/>
          </a:prstGeom>
          <a:noFill/>
          <a:ln w="57150">
            <a:solidFill>
              <a:srgbClr val="0099CC"/>
            </a:solidFill>
            <a:round/>
            <a:headEnd/>
            <a:tailEnd type="triangle" w="med" len="med"/>
          </a:ln>
        </p:spPr>
        <p:txBody>
          <a:bodyPr/>
          <a:lstStyle/>
          <a:p>
            <a:endParaRPr lang="en-US" dirty="0">
              <a:latin typeface="Univers Light" panose="020B0403020202020204" pitchFamily="34" charset="0"/>
            </a:endParaRPr>
          </a:p>
        </p:txBody>
      </p:sp>
    </p:spTree>
    <p:extLst>
      <p:ext uri="{BB962C8B-B14F-4D97-AF65-F5344CB8AC3E}">
        <p14:creationId xmlns:p14="http://schemas.microsoft.com/office/powerpoint/2010/main" val="244410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55"/>
                                        </p:tgtEl>
                                        <p:attrNameLst>
                                          <p:attrName>style.visibility</p:attrName>
                                        </p:attrNameLst>
                                      </p:cBhvr>
                                      <p:to>
                                        <p:strVal val="visible"/>
                                      </p:to>
                                    </p:set>
                                    <p:animEffect transition="in" filter="fade">
                                      <p:cBhvr>
                                        <p:cTn id="10" dur="500"/>
                                        <p:tgtEl>
                                          <p:spTgt spid="105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54"/>
                                        </p:tgtEl>
                                        <p:attrNameLst>
                                          <p:attrName>style.visibility</p:attrName>
                                        </p:attrNameLst>
                                      </p:cBhvr>
                                      <p:to>
                                        <p:strVal val="visible"/>
                                      </p:to>
                                    </p:set>
                                    <p:animEffect transition="in" filter="fade">
                                      <p:cBhvr>
                                        <p:cTn id="15" dur="500"/>
                                        <p:tgtEl>
                                          <p:spTgt spid="1054"/>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53"/>
                                        </p:tgtEl>
                                        <p:attrNameLst>
                                          <p:attrName>style.visibility</p:attrName>
                                        </p:attrNameLst>
                                      </p:cBhvr>
                                      <p:to>
                                        <p:strVal val="visible"/>
                                      </p:to>
                                    </p:set>
                                    <p:animEffect transition="in" filter="fade">
                                      <p:cBhvr>
                                        <p:cTn id="21" dur="500"/>
                                        <p:tgtEl>
                                          <p:spTgt spid="105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54"/>
                                        </p:tgtEl>
                                        <p:attrNameLst>
                                          <p:attrName>style.visibility</p:attrName>
                                        </p:attrNameLst>
                                      </p:cBhvr>
                                      <p:to>
                                        <p:strVal val="visible"/>
                                      </p:to>
                                    </p:set>
                                    <p:animEffect transition="in" filter="fade">
                                      <p:cBhvr>
                                        <p:cTn id="26" dur="500"/>
                                        <p:tgtEl>
                                          <p:spTgt spid="15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43"/>
                                        </p:tgtEl>
                                        <p:attrNameLst>
                                          <p:attrName>style.visibility</p:attrName>
                                        </p:attrNameLst>
                                      </p:cBhvr>
                                      <p:to>
                                        <p:strVal val="visible"/>
                                      </p:to>
                                    </p:set>
                                    <p:animEffect transition="in" filter="fade">
                                      <p:cBhvr>
                                        <p:cTn id="29" dur="500"/>
                                        <p:tgtEl>
                                          <p:spTgt spid="10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85"/>
                                        </p:tgtEl>
                                        <p:attrNameLst>
                                          <p:attrName>style.visibility</p:attrName>
                                        </p:attrNameLst>
                                      </p:cBhvr>
                                      <p:to>
                                        <p:strVal val="visible"/>
                                      </p:to>
                                    </p:set>
                                    <p:animEffect transition="in" filter="fade">
                                      <p:cBhvr>
                                        <p:cTn id="32" dur="500"/>
                                        <p:tgtEl>
                                          <p:spTgt spid="118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41"/>
                                        </p:tgtEl>
                                        <p:attrNameLst>
                                          <p:attrName>style.visibility</p:attrName>
                                        </p:attrNameLst>
                                      </p:cBhvr>
                                      <p:to>
                                        <p:strVal val="visible"/>
                                      </p:to>
                                    </p:set>
                                    <p:animEffect transition="in" filter="fade">
                                      <p:cBhvr>
                                        <p:cTn id="37" dur="500"/>
                                        <p:tgtEl>
                                          <p:spTgt spid="1041"/>
                                        </p:tgtEl>
                                      </p:cBhvr>
                                    </p:animEffect>
                                  </p:childTnLst>
                                </p:cTn>
                              </p:par>
                              <p:par>
                                <p:cTn id="38" presetID="10" presetClass="entr" presetSubtype="0"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47"/>
                                        </p:tgtEl>
                                        <p:attrNameLst>
                                          <p:attrName>style.visibility</p:attrName>
                                        </p:attrNameLst>
                                      </p:cBhvr>
                                      <p:to>
                                        <p:strVal val="visible"/>
                                      </p:to>
                                    </p:set>
                                    <p:animEffect transition="in" filter="fade">
                                      <p:cBhvr>
                                        <p:cTn id="43" dur="500"/>
                                        <p:tgtEl>
                                          <p:spTgt spid="104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046"/>
                                        </p:tgtEl>
                                        <p:attrNameLst>
                                          <p:attrName>style.visibility</p:attrName>
                                        </p:attrNameLst>
                                      </p:cBhvr>
                                      <p:to>
                                        <p:strVal val="visible"/>
                                      </p:to>
                                    </p:set>
                                    <p:animEffect transition="in" filter="fade">
                                      <p:cBhvr>
                                        <p:cTn id="48" dur="500"/>
                                        <p:tgtEl>
                                          <p:spTgt spid="1046"/>
                                        </p:tgtEl>
                                      </p:cBhvr>
                                    </p:animEffect>
                                  </p:childTnLst>
                                </p:cTn>
                              </p:par>
                              <p:par>
                                <p:cTn id="49" presetID="10" presetClass="entr" presetSubtype="0"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183"/>
                                        </p:tgtEl>
                                        <p:attrNameLst>
                                          <p:attrName>style.visibility</p:attrName>
                                        </p:attrNameLst>
                                      </p:cBhvr>
                                      <p:to>
                                        <p:strVal val="visible"/>
                                      </p:to>
                                    </p:set>
                                    <p:animEffect transition="in" filter="fade">
                                      <p:cBhvr>
                                        <p:cTn id="54" dur="500"/>
                                        <p:tgtEl>
                                          <p:spTgt spid="1183"/>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182"/>
                                        </p:tgtEl>
                                        <p:attrNameLst>
                                          <p:attrName>style.visibility</p:attrName>
                                        </p:attrNameLst>
                                      </p:cBhvr>
                                      <p:to>
                                        <p:strVal val="visible"/>
                                      </p:to>
                                    </p:set>
                                    <p:animEffect transition="in" filter="fade">
                                      <p:cBhvr>
                                        <p:cTn id="59" dur="500"/>
                                        <p:tgtEl>
                                          <p:spTgt spid="1182"/>
                                        </p:tgtEl>
                                      </p:cBhvr>
                                    </p:animEffect>
                                  </p:childTnLst>
                                </p:cTn>
                              </p:par>
                              <p:par>
                                <p:cTn id="60" presetID="10" presetClass="entr" presetSubtype="0"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500"/>
                                        <p:tgtEl>
                                          <p:spTgt spid="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81"/>
                                        </p:tgtEl>
                                        <p:attrNameLst>
                                          <p:attrName>style.visibility</p:attrName>
                                        </p:attrNameLst>
                                      </p:cBhvr>
                                      <p:to>
                                        <p:strVal val="visible"/>
                                      </p:to>
                                    </p:set>
                                    <p:animEffect transition="in" filter="fade">
                                      <p:cBhvr>
                                        <p:cTn id="65" dur="500"/>
                                        <p:tgtEl>
                                          <p:spTgt spid="1181"/>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3" grpId="0"/>
      <p:bldP spid="1185" grpId="0" animBg="1"/>
      <p:bldP spid="1181" grpId="0"/>
      <p:bldP spid="1182" grpId="0" animBg="1"/>
      <p:bldP spid="1055" grpId="0"/>
      <p:bldP spid="1053" grpId="0"/>
      <p:bldP spid="1054" grpId="0" animBg="1"/>
      <p:bldP spid="1046" grpId="0" animBg="1"/>
      <p:bldP spid="1047" grpId="0"/>
      <p:bldP spid="1041" grpId="0" animBg="1"/>
      <p:bldP spid="1043" grpId="0"/>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itle 222"/>
          <p:cNvSpPr>
            <a:spLocks noGrp="1"/>
          </p:cNvSpPr>
          <p:nvPr>
            <p:ph type="title"/>
          </p:nvPr>
        </p:nvSpPr>
        <p:spPr>
          <a:xfrm>
            <a:off x="3127002" y="299509"/>
            <a:ext cx="8229600" cy="1274482"/>
          </a:xfrm>
        </p:spPr>
        <p:txBody>
          <a:bodyPr/>
          <a:lstStyle/>
          <a:p>
            <a:pPr>
              <a:lnSpc>
                <a:spcPct val="100000"/>
              </a:lnSpc>
            </a:pPr>
            <a:r>
              <a:rPr lang="en-US" sz="4400" b="0" dirty="0">
                <a:solidFill>
                  <a:schemeClr val="tx1"/>
                </a:solidFill>
              </a:rPr>
              <a:t>BlueCard Claim Process Flow</a:t>
            </a:r>
          </a:p>
        </p:txBody>
      </p:sp>
      <p:sp>
        <p:nvSpPr>
          <p:cNvPr id="2" name="TextBox 1"/>
          <p:cNvSpPr txBox="1"/>
          <p:nvPr/>
        </p:nvSpPr>
        <p:spPr>
          <a:xfrm>
            <a:off x="2061029" y="6255659"/>
            <a:ext cx="92398" cy="323165"/>
          </a:xfrm>
          <a:prstGeom prst="rect">
            <a:avLst/>
          </a:prstGeom>
          <a:noFill/>
        </p:spPr>
        <p:txBody>
          <a:bodyPr wrap="none" lIns="0" tIns="0" rtlCol="0">
            <a:spAutoFit/>
          </a:bodyPr>
          <a:lstStyle/>
          <a:p>
            <a:endParaRPr lang="en-US" dirty="0" err="1">
              <a:latin typeface="Univers Light" panose="020B0403020202020204" pitchFamily="34" charset="0"/>
            </a:endParaRPr>
          </a:p>
        </p:txBody>
      </p:sp>
      <p:grpSp>
        <p:nvGrpSpPr>
          <p:cNvPr id="16" name="Group 15">
            <a:extLst>
              <a:ext uri="{FF2B5EF4-FFF2-40B4-BE49-F238E27FC236}">
                <a16:creationId xmlns:a16="http://schemas.microsoft.com/office/drawing/2014/main" id="{EBBCE0BF-BDCB-42E9-A5CD-C47F2B6D5D10}"/>
              </a:ext>
            </a:extLst>
          </p:cNvPr>
          <p:cNvGrpSpPr/>
          <p:nvPr/>
        </p:nvGrpSpPr>
        <p:grpSpPr>
          <a:xfrm>
            <a:off x="3278953" y="1516771"/>
            <a:ext cx="1872384" cy="1912229"/>
            <a:chOff x="3278953" y="1516771"/>
            <a:chExt cx="1872384" cy="1912229"/>
          </a:xfrm>
        </p:grpSpPr>
        <p:sp>
          <p:nvSpPr>
            <p:cNvPr id="435" name="Text Box 565"/>
            <p:cNvSpPr txBox="1">
              <a:spLocks noChangeArrowheads="1"/>
            </p:cNvSpPr>
            <p:nvPr/>
          </p:nvSpPr>
          <p:spPr bwMode="auto">
            <a:xfrm>
              <a:off x="3278953" y="2838069"/>
              <a:ext cx="1872384" cy="590931"/>
            </a:xfrm>
            <a:prstGeom prst="rect">
              <a:avLst/>
            </a:prstGeom>
            <a:noFill/>
            <a:ln w="9525">
              <a:noFill/>
              <a:miter lim="800000"/>
              <a:headEnd/>
              <a:tailEnd/>
            </a:ln>
          </p:spPr>
          <p:txBody>
            <a:bodyPr wrap="square">
              <a:spAutoFit/>
            </a:bodyPr>
            <a:lstStyle/>
            <a:p>
              <a:pPr>
                <a:lnSpc>
                  <a:spcPct val="90000"/>
                </a:lnSpc>
                <a:spcBef>
                  <a:spcPct val="50000"/>
                </a:spcBef>
              </a:pPr>
              <a:r>
                <a:rPr lang="en-US" sz="1200" dirty="0">
                  <a:latin typeface="Univers Light" panose="020B0403020202020204" pitchFamily="34" charset="0"/>
                  <a:cs typeface="Arial" pitchFamily="34" charset="0"/>
                </a:rPr>
                <a:t>Anthem BCBS transmits claim to HMSA using BlueSquared.</a:t>
              </a:r>
            </a:p>
          </p:txBody>
        </p:sp>
        <p:pic>
          <p:nvPicPr>
            <p:cNvPr id="190" name="Picture 18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8890" y="1516771"/>
              <a:ext cx="1143000" cy="1143000"/>
            </a:xfrm>
            <a:prstGeom prst="rect">
              <a:avLst/>
            </a:prstGeom>
          </p:spPr>
        </p:pic>
      </p:grpSp>
      <p:grpSp>
        <p:nvGrpSpPr>
          <p:cNvPr id="17" name="Group 16">
            <a:extLst>
              <a:ext uri="{FF2B5EF4-FFF2-40B4-BE49-F238E27FC236}">
                <a16:creationId xmlns:a16="http://schemas.microsoft.com/office/drawing/2014/main" id="{7631AC00-8625-48B8-A4BD-79C6878746AE}"/>
              </a:ext>
            </a:extLst>
          </p:cNvPr>
          <p:cNvGrpSpPr/>
          <p:nvPr/>
        </p:nvGrpSpPr>
        <p:grpSpPr>
          <a:xfrm>
            <a:off x="5022934" y="1774083"/>
            <a:ext cx="3470255" cy="1708368"/>
            <a:chOff x="5022934" y="1774083"/>
            <a:chExt cx="3470255" cy="1708368"/>
          </a:xfrm>
        </p:grpSpPr>
        <p:sp>
          <p:nvSpPr>
            <p:cNvPr id="439" name="Text Box 566"/>
            <p:cNvSpPr txBox="1">
              <a:spLocks noChangeArrowheads="1"/>
            </p:cNvSpPr>
            <p:nvPr/>
          </p:nvSpPr>
          <p:spPr bwMode="auto">
            <a:xfrm>
              <a:off x="6642968" y="2891520"/>
              <a:ext cx="1765759" cy="590931"/>
            </a:xfrm>
            <a:prstGeom prst="rect">
              <a:avLst/>
            </a:prstGeom>
            <a:noFill/>
            <a:ln w="9525">
              <a:noFill/>
              <a:miter lim="800000"/>
              <a:headEnd/>
              <a:tailEnd/>
            </a:ln>
          </p:spPr>
          <p:txBody>
            <a:bodyPr wrap="square">
              <a:spAutoFit/>
            </a:bodyPr>
            <a:lstStyle/>
            <a:p>
              <a:pPr>
                <a:lnSpc>
                  <a:spcPct val="90000"/>
                </a:lnSpc>
                <a:spcBef>
                  <a:spcPct val="50000"/>
                </a:spcBef>
              </a:pPr>
              <a:r>
                <a:rPr lang="en-US" sz="1200" dirty="0">
                  <a:latin typeface="Univers Light" panose="020B0403020202020204" pitchFamily="34" charset="0"/>
                  <a:cs typeface="Arial" pitchFamily="34" charset="0"/>
                </a:rPr>
                <a:t>HMSA adjudicates the claim according to the member’s benefit plan.</a:t>
              </a:r>
            </a:p>
          </p:txBody>
        </p:sp>
        <p:pic>
          <p:nvPicPr>
            <p:cNvPr id="213" name="Picture 640"/>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558507" y="1774083"/>
              <a:ext cx="1934682" cy="548640"/>
            </a:xfrm>
            <a:prstGeom prst="rect">
              <a:avLst/>
            </a:prstGeom>
            <a:noFill/>
            <a:ln w="9525">
              <a:noFill/>
              <a:miter lim="800000"/>
              <a:headEnd/>
              <a:tailEnd/>
            </a:ln>
          </p:spPr>
        </p:pic>
        <p:sp>
          <p:nvSpPr>
            <p:cNvPr id="31" name="Line 90">
              <a:extLst>
                <a:ext uri="{FF2B5EF4-FFF2-40B4-BE49-F238E27FC236}">
                  <a16:creationId xmlns:a16="http://schemas.microsoft.com/office/drawing/2014/main" id="{CE0B9F1F-CD80-4612-9203-C0692E59E6A9}"/>
                </a:ext>
              </a:extLst>
            </p:cNvPr>
            <p:cNvSpPr>
              <a:spLocks noChangeShapeType="1"/>
            </p:cNvSpPr>
            <p:nvPr/>
          </p:nvSpPr>
          <p:spPr bwMode="auto">
            <a:xfrm>
              <a:off x="5022934" y="2301793"/>
              <a:ext cx="1303712" cy="0"/>
            </a:xfrm>
            <a:prstGeom prst="line">
              <a:avLst/>
            </a:prstGeom>
            <a:noFill/>
            <a:ln w="57150">
              <a:solidFill>
                <a:srgbClr val="0099CC"/>
              </a:solidFill>
              <a:round/>
              <a:headEnd/>
              <a:tailEnd type="triangle" w="med" len="med"/>
            </a:ln>
          </p:spPr>
          <p:txBody>
            <a:bodyPr/>
            <a:lstStyle/>
            <a:p>
              <a:endParaRPr lang="en-US" dirty="0">
                <a:latin typeface="Univers Light" panose="020B0403020202020204" pitchFamily="34" charset="0"/>
              </a:endParaRPr>
            </a:p>
          </p:txBody>
        </p:sp>
      </p:grpSp>
      <p:grpSp>
        <p:nvGrpSpPr>
          <p:cNvPr id="18" name="Group 17">
            <a:extLst>
              <a:ext uri="{FF2B5EF4-FFF2-40B4-BE49-F238E27FC236}">
                <a16:creationId xmlns:a16="http://schemas.microsoft.com/office/drawing/2014/main" id="{37A3BBD4-9AA0-45B1-A65C-00A491063CAC}"/>
              </a:ext>
            </a:extLst>
          </p:cNvPr>
          <p:cNvGrpSpPr/>
          <p:nvPr/>
        </p:nvGrpSpPr>
        <p:grpSpPr>
          <a:xfrm>
            <a:off x="8745434" y="1679120"/>
            <a:ext cx="2850374" cy="2082278"/>
            <a:chOff x="8745434" y="1679120"/>
            <a:chExt cx="2850374" cy="2082278"/>
          </a:xfrm>
        </p:grpSpPr>
        <p:sp>
          <p:nvSpPr>
            <p:cNvPr id="23594" name="Text Box 568"/>
            <p:cNvSpPr txBox="1">
              <a:spLocks noChangeArrowheads="1"/>
            </p:cNvSpPr>
            <p:nvPr/>
          </p:nvSpPr>
          <p:spPr bwMode="auto">
            <a:xfrm>
              <a:off x="9900358" y="3004268"/>
              <a:ext cx="1695450" cy="757130"/>
            </a:xfrm>
            <a:prstGeom prst="rect">
              <a:avLst/>
            </a:prstGeom>
            <a:noFill/>
            <a:ln w="9525">
              <a:noFill/>
              <a:miter lim="800000"/>
              <a:headEnd/>
              <a:tailEnd/>
            </a:ln>
          </p:spPr>
          <p:txBody>
            <a:bodyPr>
              <a:spAutoFit/>
            </a:bodyPr>
            <a:lstStyle/>
            <a:p>
              <a:pPr>
                <a:lnSpc>
                  <a:spcPct val="90000"/>
                </a:lnSpc>
                <a:spcBef>
                  <a:spcPct val="50000"/>
                </a:spcBef>
              </a:pPr>
              <a:r>
                <a:rPr lang="en-US" sz="1200" dirty="0">
                  <a:latin typeface="Univers Light" panose="020B0403020202020204" pitchFamily="34" charset="0"/>
                  <a:cs typeface="Arial" pitchFamily="34" charset="0"/>
                </a:rPr>
                <a:t>HMSA transmits a  adjudicated claim to Anthem BCBS using BlueSquared.</a:t>
              </a:r>
            </a:p>
          </p:txBody>
        </p:sp>
        <p:pic>
          <p:nvPicPr>
            <p:cNvPr id="189" name="Picture 18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90059" y="1679120"/>
              <a:ext cx="1143000" cy="1143000"/>
            </a:xfrm>
            <a:prstGeom prst="rect">
              <a:avLst/>
            </a:prstGeom>
          </p:spPr>
        </p:pic>
        <p:sp>
          <p:nvSpPr>
            <p:cNvPr id="32" name="Line 90">
              <a:extLst>
                <a:ext uri="{FF2B5EF4-FFF2-40B4-BE49-F238E27FC236}">
                  <a16:creationId xmlns:a16="http://schemas.microsoft.com/office/drawing/2014/main" id="{C00B8E1F-2C51-4884-8366-BBAE150E8C21}"/>
                </a:ext>
              </a:extLst>
            </p:cNvPr>
            <p:cNvSpPr>
              <a:spLocks noChangeShapeType="1"/>
            </p:cNvSpPr>
            <p:nvPr/>
          </p:nvSpPr>
          <p:spPr bwMode="auto">
            <a:xfrm>
              <a:off x="8745434" y="2314030"/>
              <a:ext cx="1303712" cy="0"/>
            </a:xfrm>
            <a:prstGeom prst="line">
              <a:avLst/>
            </a:prstGeom>
            <a:noFill/>
            <a:ln w="57150">
              <a:solidFill>
                <a:srgbClr val="0099CC"/>
              </a:solidFill>
              <a:round/>
              <a:headEnd/>
              <a:tailEnd type="triangle" w="med" len="med"/>
            </a:ln>
          </p:spPr>
          <p:txBody>
            <a:bodyPr/>
            <a:lstStyle/>
            <a:p>
              <a:endParaRPr lang="en-US" dirty="0">
                <a:latin typeface="Univers Light" panose="020B0403020202020204" pitchFamily="34" charset="0"/>
              </a:endParaRPr>
            </a:p>
          </p:txBody>
        </p:sp>
      </p:grpSp>
      <p:grpSp>
        <p:nvGrpSpPr>
          <p:cNvPr id="20" name="Group 19">
            <a:extLst>
              <a:ext uri="{FF2B5EF4-FFF2-40B4-BE49-F238E27FC236}">
                <a16:creationId xmlns:a16="http://schemas.microsoft.com/office/drawing/2014/main" id="{F7462CDC-7A55-415E-85D3-79C67AE4A835}"/>
              </a:ext>
            </a:extLst>
          </p:cNvPr>
          <p:cNvGrpSpPr/>
          <p:nvPr/>
        </p:nvGrpSpPr>
        <p:grpSpPr>
          <a:xfrm>
            <a:off x="4751890" y="4361431"/>
            <a:ext cx="3277159" cy="1676711"/>
            <a:chOff x="4751890" y="4361431"/>
            <a:chExt cx="3277159" cy="1676711"/>
          </a:xfrm>
        </p:grpSpPr>
        <p:sp>
          <p:nvSpPr>
            <p:cNvPr id="23666" name="Text Box 567"/>
            <p:cNvSpPr txBox="1">
              <a:spLocks noChangeArrowheads="1"/>
            </p:cNvSpPr>
            <p:nvPr/>
          </p:nvSpPr>
          <p:spPr bwMode="auto">
            <a:xfrm>
              <a:off x="4751890" y="5447211"/>
              <a:ext cx="2159598" cy="590931"/>
            </a:xfrm>
            <a:prstGeom prst="rect">
              <a:avLst/>
            </a:prstGeom>
            <a:noFill/>
            <a:ln w="9525">
              <a:noFill/>
              <a:miter lim="800000"/>
              <a:headEnd/>
              <a:tailEnd/>
            </a:ln>
          </p:spPr>
          <p:txBody>
            <a:bodyPr wrap="square">
              <a:spAutoFit/>
            </a:bodyPr>
            <a:lstStyle/>
            <a:p>
              <a:pPr>
                <a:lnSpc>
                  <a:spcPct val="90000"/>
                </a:lnSpc>
                <a:spcBef>
                  <a:spcPct val="50000"/>
                </a:spcBef>
              </a:pPr>
              <a:r>
                <a:rPr lang="en-US" sz="1200" dirty="0">
                  <a:latin typeface="Univers Light" panose="020B0403020202020204" pitchFamily="34" charset="0"/>
                  <a:cs typeface="Arial" pitchFamily="34" charset="0"/>
                </a:rPr>
                <a:t>Anthem BCBS issues an RTP to the member, HMSA sends RTM.</a:t>
              </a:r>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2934" y="4361431"/>
              <a:ext cx="1143000" cy="1143000"/>
            </a:xfrm>
            <a:prstGeom prst="rect">
              <a:avLst/>
            </a:prstGeom>
          </p:spPr>
        </p:pic>
        <p:sp>
          <p:nvSpPr>
            <p:cNvPr id="33" name="Line 90">
              <a:extLst>
                <a:ext uri="{FF2B5EF4-FFF2-40B4-BE49-F238E27FC236}">
                  <a16:creationId xmlns:a16="http://schemas.microsoft.com/office/drawing/2014/main" id="{BEC8D037-9A82-43C3-9AFE-A9C440E37856}"/>
                </a:ext>
              </a:extLst>
            </p:cNvPr>
            <p:cNvSpPr>
              <a:spLocks noChangeShapeType="1"/>
            </p:cNvSpPr>
            <p:nvPr/>
          </p:nvSpPr>
          <p:spPr bwMode="auto">
            <a:xfrm flipH="1">
              <a:off x="6725338" y="5328490"/>
              <a:ext cx="1303711" cy="0"/>
            </a:xfrm>
            <a:prstGeom prst="line">
              <a:avLst/>
            </a:prstGeom>
            <a:noFill/>
            <a:ln w="57150">
              <a:solidFill>
                <a:srgbClr val="0099CC"/>
              </a:solidFill>
              <a:round/>
              <a:headEnd/>
              <a:tailEnd type="triangle" w="med" len="med"/>
            </a:ln>
          </p:spPr>
          <p:txBody>
            <a:bodyPr/>
            <a:lstStyle/>
            <a:p>
              <a:endParaRPr lang="en-US" dirty="0">
                <a:latin typeface="Univers Light" panose="020B0403020202020204" pitchFamily="34" charset="0"/>
              </a:endParaRPr>
            </a:p>
          </p:txBody>
        </p:sp>
      </p:grpSp>
      <p:grpSp>
        <p:nvGrpSpPr>
          <p:cNvPr id="19" name="Group 18">
            <a:extLst>
              <a:ext uri="{FF2B5EF4-FFF2-40B4-BE49-F238E27FC236}">
                <a16:creationId xmlns:a16="http://schemas.microsoft.com/office/drawing/2014/main" id="{E7183027-BEC4-4871-BD9A-6F046DA5BF3D}"/>
              </a:ext>
            </a:extLst>
          </p:cNvPr>
          <p:cNvGrpSpPr/>
          <p:nvPr/>
        </p:nvGrpSpPr>
        <p:grpSpPr>
          <a:xfrm>
            <a:off x="8271574" y="3827721"/>
            <a:ext cx="2499208" cy="2192164"/>
            <a:chOff x="8271574" y="3827721"/>
            <a:chExt cx="2499208" cy="2192164"/>
          </a:xfrm>
        </p:grpSpPr>
        <p:sp>
          <p:nvSpPr>
            <p:cNvPr id="23564" name="Text Box 569"/>
            <p:cNvSpPr txBox="1">
              <a:spLocks noChangeArrowheads="1"/>
            </p:cNvSpPr>
            <p:nvPr/>
          </p:nvSpPr>
          <p:spPr bwMode="auto">
            <a:xfrm>
              <a:off x="8271574" y="5428954"/>
              <a:ext cx="1777572" cy="590931"/>
            </a:xfrm>
            <a:prstGeom prst="rect">
              <a:avLst/>
            </a:prstGeom>
            <a:noFill/>
            <a:ln w="9525">
              <a:noFill/>
              <a:miter lim="800000"/>
              <a:headEnd/>
              <a:tailEnd/>
            </a:ln>
          </p:spPr>
          <p:txBody>
            <a:bodyPr wrap="square">
              <a:spAutoFit/>
            </a:bodyPr>
            <a:lstStyle/>
            <a:p>
              <a:pPr>
                <a:lnSpc>
                  <a:spcPct val="90000"/>
                </a:lnSpc>
                <a:spcBef>
                  <a:spcPct val="50000"/>
                </a:spcBef>
              </a:pPr>
              <a:r>
                <a:rPr lang="en-US" sz="1200" dirty="0">
                  <a:latin typeface="Univers Light" panose="020B0403020202020204" pitchFamily="34" charset="0"/>
                  <a:cs typeface="Arial" pitchFamily="34" charset="0"/>
                </a:rPr>
                <a:t>Anthem BCBS pays the provider and sends a notification to HMSA.</a:t>
              </a:r>
            </a:p>
          </p:txBody>
        </p:sp>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08727" y="4361431"/>
              <a:ext cx="1332461" cy="967059"/>
            </a:xfrm>
            <a:prstGeom prst="rect">
              <a:avLst/>
            </a:prstGeom>
          </p:spPr>
        </p:pic>
        <p:cxnSp>
          <p:nvCxnSpPr>
            <p:cNvPr id="13" name="Connector: Elbow 12">
              <a:extLst>
                <a:ext uri="{FF2B5EF4-FFF2-40B4-BE49-F238E27FC236}">
                  <a16:creationId xmlns:a16="http://schemas.microsoft.com/office/drawing/2014/main" id="{1D45D66C-CE48-47AE-8542-F4E40FB74A5C}"/>
                </a:ext>
              </a:extLst>
            </p:cNvPr>
            <p:cNvCxnSpPr/>
            <p:nvPr/>
          </p:nvCxnSpPr>
          <p:spPr>
            <a:xfrm rot="5400000">
              <a:off x="9659580" y="4217288"/>
              <a:ext cx="1500769" cy="721635"/>
            </a:xfrm>
            <a:prstGeom prst="bentConnector3">
              <a:avLst>
                <a:gd name="adj1" fmla="val 100301"/>
              </a:avLst>
            </a:prstGeom>
            <a:ln>
              <a:solidFill>
                <a:srgbClr val="0081C1"/>
              </a:solidFill>
              <a:tailEnd type="triangle"/>
            </a:ln>
          </p:spPr>
          <p:style>
            <a:lnRef idx="3">
              <a:schemeClr val="accent1"/>
            </a:lnRef>
            <a:fillRef idx="0">
              <a:schemeClr val="accent1"/>
            </a:fillRef>
            <a:effectRef idx="2">
              <a:schemeClr val="accent1"/>
            </a:effectRef>
            <a:fontRef idx="minor">
              <a:schemeClr val="tx1"/>
            </a:fontRef>
          </p:style>
        </p:cxnSp>
      </p:grpSp>
    </p:spTree>
    <p:extLst>
      <p:ext uri="{BB962C8B-B14F-4D97-AF65-F5344CB8AC3E}">
        <p14:creationId xmlns:p14="http://schemas.microsoft.com/office/powerpoint/2010/main" val="1687354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Review</a:t>
            </a:r>
          </a:p>
        </p:txBody>
      </p:sp>
      <p:pic>
        <p:nvPicPr>
          <p:cNvPr id="1026" name="Picture 2" descr="Image result for quizizz">
            <a:hlinkClick r:id="rId3"/>
            <a:extLst>
              <a:ext uri="{FF2B5EF4-FFF2-40B4-BE49-F238E27FC236}">
                <a16:creationId xmlns:a16="http://schemas.microsoft.com/office/drawing/2014/main" id="{2751BFB5-E30A-49D1-837D-5DBDE7A57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1033" y="2558878"/>
            <a:ext cx="7620000"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4331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Up After the Break</a:t>
            </a:r>
          </a:p>
        </p:txBody>
      </p:sp>
      <p:sp>
        <p:nvSpPr>
          <p:cNvPr id="4" name="Content Placeholder 3">
            <a:extLst>
              <a:ext uri="{FF2B5EF4-FFF2-40B4-BE49-F238E27FC236}">
                <a16:creationId xmlns:a16="http://schemas.microsoft.com/office/drawing/2014/main" id="{EB9E6FC4-187F-4DA1-9A0E-77FD110DB1BA}"/>
              </a:ext>
            </a:extLst>
          </p:cNvPr>
          <p:cNvSpPr>
            <a:spLocks noGrp="1"/>
          </p:cNvSpPr>
          <p:nvPr>
            <p:ph idx="1"/>
          </p:nvPr>
        </p:nvSpPr>
        <p:spPr/>
        <p:txBody>
          <a:bodyPr/>
          <a:lstStyle/>
          <a:p>
            <a:pPr marL="0" indent="0" algn="ctr">
              <a:buNone/>
            </a:pPr>
            <a:endParaRPr lang="en-US" dirty="0"/>
          </a:p>
          <a:p>
            <a:pPr marL="0" indent="0" algn="ctr">
              <a:buNone/>
            </a:pPr>
            <a:r>
              <a:rPr lang="en-US" dirty="0"/>
              <a:t>Lesson #4</a:t>
            </a:r>
          </a:p>
          <a:p>
            <a:pPr marL="0" indent="0" algn="ctr">
              <a:buNone/>
            </a:pPr>
            <a:endParaRPr lang="en-US" dirty="0"/>
          </a:p>
          <a:p>
            <a:pPr marL="0" indent="0" algn="ctr">
              <a:buNone/>
            </a:pPr>
            <a:r>
              <a:rPr lang="en-US" dirty="0">
                <a:hlinkClick r:id="rId3" action="ppaction://hlinkpres?slideindex=1&amp;slidetitle="/>
              </a:rPr>
              <a:t>What is a FEP?</a:t>
            </a:r>
            <a:endParaRPr lang="en-US" dirty="0"/>
          </a:p>
        </p:txBody>
      </p:sp>
    </p:spTree>
    <p:extLst>
      <p:ext uri="{BB962C8B-B14F-4D97-AF65-F5344CB8AC3E}">
        <p14:creationId xmlns:p14="http://schemas.microsoft.com/office/powerpoint/2010/main" val="3882213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Univers LT Std 55" panose="020B0603020202020204" pitchFamily="34" charset="0"/>
              </a:rPr>
              <a:t>Goals</a:t>
            </a:r>
          </a:p>
        </p:txBody>
      </p:sp>
      <p:sp>
        <p:nvSpPr>
          <p:cNvPr id="3" name="Content Placeholder 2"/>
          <p:cNvSpPr>
            <a:spLocks noGrp="1"/>
          </p:cNvSpPr>
          <p:nvPr>
            <p:ph idx="1"/>
          </p:nvPr>
        </p:nvSpPr>
        <p:spPr/>
        <p:txBody>
          <a:bodyPr>
            <a:normAutofit/>
          </a:bodyPr>
          <a:lstStyle/>
          <a:p>
            <a:pPr>
              <a:lnSpc>
                <a:spcPct val="150000"/>
              </a:lnSpc>
            </a:pPr>
            <a:endParaRPr lang="en-US" sz="2400" dirty="0"/>
          </a:p>
          <a:p>
            <a:pPr>
              <a:lnSpc>
                <a:spcPct val="150000"/>
              </a:lnSpc>
            </a:pPr>
            <a:r>
              <a:rPr lang="en-US" sz="2400" dirty="0"/>
              <a:t>To </a:t>
            </a:r>
          </a:p>
          <a:p>
            <a:pPr lvl="1">
              <a:lnSpc>
                <a:spcPct val="150000"/>
              </a:lnSpc>
            </a:pPr>
            <a:endParaRPr lang="en-US" dirty="0"/>
          </a:p>
          <a:p>
            <a:endParaRPr lang="en-US" dirty="0"/>
          </a:p>
          <a:p>
            <a:endParaRPr lang="en-US" dirty="0"/>
          </a:p>
        </p:txBody>
      </p:sp>
    </p:spTree>
    <p:extLst>
      <p:ext uri="{BB962C8B-B14F-4D97-AF65-F5344CB8AC3E}">
        <p14:creationId xmlns:p14="http://schemas.microsoft.com/office/powerpoint/2010/main" val="2751339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Univers LT Std 55" panose="020B0603020202020204" pitchFamily="34" charset="0"/>
              </a:rPr>
              <a:t>Review</a:t>
            </a:r>
          </a:p>
        </p:txBody>
      </p:sp>
      <p:sp>
        <p:nvSpPr>
          <p:cNvPr id="3" name="Content Placeholder 2"/>
          <p:cNvSpPr>
            <a:spLocks noGrp="1"/>
          </p:cNvSpPr>
          <p:nvPr>
            <p:ph idx="1"/>
          </p:nvPr>
        </p:nvSpPr>
        <p:spPr>
          <a:xfrm>
            <a:off x="2905913" y="1600201"/>
            <a:ext cx="8910244" cy="4909781"/>
          </a:xfrm>
        </p:spPr>
        <p:txBody>
          <a:bodyPr>
            <a:noAutofit/>
          </a:bodyPr>
          <a:lstStyle/>
          <a:p>
            <a:pPr>
              <a:lnSpc>
                <a:spcPct val="150000"/>
              </a:lnSpc>
            </a:pPr>
            <a:r>
              <a:rPr lang="en-US" sz="2400" dirty="0"/>
              <a:t>What is the Home Unit responsible for?</a:t>
            </a:r>
          </a:p>
          <a:p>
            <a:pPr>
              <a:lnSpc>
                <a:spcPct val="150000"/>
              </a:lnSpc>
            </a:pPr>
            <a:r>
              <a:rPr lang="en-US" sz="2400" dirty="0"/>
              <a:t>What is the Host Unit responsible for?</a:t>
            </a:r>
          </a:p>
          <a:p>
            <a:pPr>
              <a:lnSpc>
                <a:spcPct val="150000"/>
              </a:lnSpc>
            </a:pPr>
            <a:r>
              <a:rPr lang="en-US" sz="2400" dirty="0"/>
              <a:t>What does SF stand for?</a:t>
            </a:r>
          </a:p>
          <a:p>
            <a:pPr>
              <a:lnSpc>
                <a:spcPct val="150000"/>
              </a:lnSpc>
            </a:pPr>
            <a:r>
              <a:rPr lang="en-US" sz="2400" dirty="0"/>
              <a:t>What does DF stand for?</a:t>
            </a:r>
          </a:p>
          <a:p>
            <a:pPr>
              <a:lnSpc>
                <a:spcPct val="150000"/>
              </a:lnSpc>
            </a:pPr>
            <a:r>
              <a:rPr lang="en-US" sz="2400" dirty="0"/>
              <a:t>What does RF stand for?</a:t>
            </a:r>
          </a:p>
          <a:p>
            <a:pPr lvl="1">
              <a:lnSpc>
                <a:spcPct val="150000"/>
              </a:lnSpc>
            </a:pPr>
            <a:endParaRPr lang="en-US" sz="2400" dirty="0"/>
          </a:p>
          <a:p>
            <a:endParaRPr lang="en-US" sz="2400" dirty="0"/>
          </a:p>
          <a:p>
            <a:endParaRPr lang="en-US" sz="2400" dirty="0"/>
          </a:p>
        </p:txBody>
      </p:sp>
    </p:spTree>
    <p:extLst>
      <p:ext uri="{BB962C8B-B14F-4D97-AF65-F5344CB8AC3E}">
        <p14:creationId xmlns:p14="http://schemas.microsoft.com/office/powerpoint/2010/main" val="2425671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Univers LT Std 55" panose="020B0603020202020204" pitchFamily="34" charset="0"/>
              </a:rPr>
              <a:t>HMSA and BCBSA</a:t>
            </a:r>
          </a:p>
        </p:txBody>
      </p:sp>
      <p:sp>
        <p:nvSpPr>
          <p:cNvPr id="3" name="Content Placeholder 2"/>
          <p:cNvSpPr>
            <a:spLocks noGrp="1"/>
          </p:cNvSpPr>
          <p:nvPr>
            <p:ph idx="1"/>
          </p:nvPr>
        </p:nvSpPr>
        <p:spPr>
          <a:xfrm>
            <a:off x="3046088" y="3209770"/>
            <a:ext cx="8189290" cy="2724460"/>
          </a:xfrm>
        </p:spPr>
        <p:txBody>
          <a:bodyPr>
            <a:normAutofit/>
          </a:bodyPr>
          <a:lstStyle/>
          <a:p>
            <a:pPr marL="609585" lvl="1" indent="0" algn="ctr">
              <a:lnSpc>
                <a:spcPct val="150000"/>
              </a:lnSpc>
              <a:buNone/>
            </a:pPr>
            <a:r>
              <a:rPr lang="en-US" dirty="0"/>
              <a:t>HMSA is an Independent Licensee of the Blue Cross and Blue Shield Association </a:t>
            </a:r>
          </a:p>
          <a:p>
            <a:endParaRPr lang="en-US" dirty="0"/>
          </a:p>
          <a:p>
            <a:endParaRPr lang="en-US" dirty="0"/>
          </a:p>
        </p:txBody>
      </p:sp>
      <p:pic>
        <p:nvPicPr>
          <p:cNvPr id="5" name="Picture 4">
            <a:extLst>
              <a:ext uri="{FF2B5EF4-FFF2-40B4-BE49-F238E27FC236}">
                <a16:creationId xmlns:a16="http://schemas.microsoft.com/office/drawing/2014/main" id="{39C3D77B-B049-43DB-94C2-32C6A52E1C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9142" y="1777619"/>
            <a:ext cx="3190476" cy="904762"/>
          </a:xfrm>
          <a:prstGeom prst="rect">
            <a:avLst/>
          </a:prstGeom>
        </p:spPr>
      </p:pic>
    </p:spTree>
    <p:extLst>
      <p:ext uri="{BB962C8B-B14F-4D97-AF65-F5344CB8AC3E}">
        <p14:creationId xmlns:p14="http://schemas.microsoft.com/office/powerpoint/2010/main" val="2652507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5911" y="274639"/>
            <a:ext cx="8910244" cy="1143000"/>
          </a:xfrm>
        </p:spPr>
        <p:txBody>
          <a:bodyPr>
            <a:normAutofit/>
          </a:bodyPr>
          <a:lstStyle/>
          <a:p>
            <a:r>
              <a:rPr lang="en-US" sz="4400" dirty="0"/>
              <a:t>BCBSA Roles</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180080" y="2097444"/>
            <a:ext cx="6361905" cy="3809524"/>
          </a:xfrm>
        </p:spPr>
      </p:pic>
      <p:sp>
        <p:nvSpPr>
          <p:cNvPr id="4" name="Date Placeholder 3"/>
          <p:cNvSpPr>
            <a:spLocks noGrp="1"/>
          </p:cNvSpPr>
          <p:nvPr>
            <p:ph type="dt" sz="quarter" idx="10"/>
          </p:nvPr>
        </p:nvSpPr>
        <p:spPr/>
        <p:txBody>
          <a:bodyPr/>
          <a:lstStyle/>
          <a:p>
            <a:fld id="{31143EAB-5DCD-438B-8F08-5A360D56AEFC}" type="datetime1">
              <a:rPr lang="en-US" smtClean="0"/>
              <a:pPr/>
              <a:t>4/30/2018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4</a:t>
            </a:fld>
            <a:endParaRPr lang="en-US"/>
          </a:p>
        </p:txBody>
      </p:sp>
      <p:pic>
        <p:nvPicPr>
          <p:cNvPr id="7" name="Picture 6">
            <a:extLst>
              <a:ext uri="{FF2B5EF4-FFF2-40B4-BE49-F238E27FC236}">
                <a16:creationId xmlns:a16="http://schemas.microsoft.com/office/drawing/2014/main" id="{50E4E806-9F5F-49E4-8B6D-CA84059CE4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0325" y="2939376"/>
            <a:ext cx="1923810" cy="1828571"/>
          </a:xfrm>
          <a:prstGeom prst="rect">
            <a:avLst/>
          </a:prstGeom>
        </p:spPr>
      </p:pic>
      <p:pic>
        <p:nvPicPr>
          <p:cNvPr id="9" name="Picture 8">
            <a:extLst>
              <a:ext uri="{FF2B5EF4-FFF2-40B4-BE49-F238E27FC236}">
                <a16:creationId xmlns:a16="http://schemas.microsoft.com/office/drawing/2014/main" id="{AC6E2C08-56AF-47CB-90A6-F4D99D00C0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67785" y="2805394"/>
            <a:ext cx="1942857" cy="2619048"/>
          </a:xfrm>
          <a:prstGeom prst="rect">
            <a:avLst/>
          </a:prstGeom>
        </p:spPr>
      </p:pic>
      <p:pic>
        <p:nvPicPr>
          <p:cNvPr id="11" name="Picture 10">
            <a:extLst>
              <a:ext uri="{FF2B5EF4-FFF2-40B4-BE49-F238E27FC236}">
                <a16:creationId xmlns:a16="http://schemas.microsoft.com/office/drawing/2014/main" id="{72AD8865-54CF-40E0-A265-19081461CB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11421" y="2958425"/>
            <a:ext cx="2000000" cy="2876190"/>
          </a:xfrm>
          <a:prstGeom prst="rect">
            <a:avLst/>
          </a:prstGeom>
        </p:spPr>
      </p:pic>
    </p:spTree>
    <p:extLst>
      <p:ext uri="{BB962C8B-B14F-4D97-AF65-F5344CB8AC3E}">
        <p14:creationId xmlns:p14="http://schemas.microsoft.com/office/powerpoint/2010/main" val="505978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BlueCard Program</a:t>
            </a:r>
          </a:p>
        </p:txBody>
      </p:sp>
      <p:sp>
        <p:nvSpPr>
          <p:cNvPr id="9" name="Content Placeholder 2">
            <a:extLst>
              <a:ext uri="{FF2B5EF4-FFF2-40B4-BE49-F238E27FC236}">
                <a16:creationId xmlns:a16="http://schemas.microsoft.com/office/drawing/2014/main" id="{1130242B-47B4-4C48-9BC3-C22A1A0DE3FF}"/>
              </a:ext>
            </a:extLst>
          </p:cNvPr>
          <p:cNvSpPr>
            <a:spLocks noGrp="1"/>
          </p:cNvSpPr>
          <p:nvPr>
            <p:ph idx="1"/>
          </p:nvPr>
        </p:nvSpPr>
        <p:spPr>
          <a:xfrm>
            <a:off x="3383872" y="1659386"/>
            <a:ext cx="8229600" cy="4733393"/>
          </a:xfrm>
        </p:spPr>
        <p:txBody>
          <a:bodyPr>
            <a:noAutofit/>
          </a:bodyPr>
          <a:lstStyle/>
          <a:p>
            <a:pPr marL="0" indent="0" fontAlgn="base">
              <a:buNone/>
            </a:pPr>
            <a:endParaRPr lang="en-US" sz="2400" dirty="0"/>
          </a:p>
          <a:p>
            <a:pPr marL="0" indent="0" fontAlgn="base">
              <a:buNone/>
            </a:pPr>
            <a:endParaRPr lang="en-US" sz="2400" dirty="0"/>
          </a:p>
          <a:p>
            <a:pPr marL="0" indent="0" fontAlgn="base">
              <a:buNone/>
            </a:pPr>
            <a:endParaRPr lang="en-US" sz="2400" dirty="0"/>
          </a:p>
          <a:p>
            <a:pPr marL="0" indent="0" fontAlgn="base">
              <a:buNone/>
            </a:pPr>
            <a:r>
              <a:rPr lang="en-US" sz="2400" dirty="0"/>
              <a:t>The BlueCard program links Blue plans across the United States and abroad through a single electronic network for claims processing and reimbursement.</a:t>
            </a:r>
          </a:p>
          <a:p>
            <a:pPr marL="0" indent="0" fontAlgn="base">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2934098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Univers LT Std 55" panose="020B0603020202020204" pitchFamily="34" charset="0"/>
              </a:rPr>
              <a:t>BlueCard Program</a:t>
            </a:r>
          </a:p>
        </p:txBody>
      </p:sp>
      <p:sp>
        <p:nvSpPr>
          <p:cNvPr id="3" name="Content Placeholder 2"/>
          <p:cNvSpPr>
            <a:spLocks noGrp="1"/>
          </p:cNvSpPr>
          <p:nvPr>
            <p:ph idx="1"/>
          </p:nvPr>
        </p:nvSpPr>
        <p:spPr>
          <a:xfrm>
            <a:off x="3370119" y="1600201"/>
            <a:ext cx="7981827" cy="4525963"/>
          </a:xfrm>
        </p:spPr>
        <p:txBody>
          <a:bodyPr>
            <a:noAutofit/>
          </a:bodyPr>
          <a:lstStyle/>
          <a:p>
            <a:pPr marL="0" indent="0" fontAlgn="base">
              <a:buNone/>
            </a:pPr>
            <a:r>
              <a:rPr lang="en-US" sz="2400" dirty="0"/>
              <a:t>Blue Card is governed by BCBS policies and procedures.</a:t>
            </a:r>
          </a:p>
          <a:p>
            <a:pPr marL="0" indent="0" fontAlgn="base">
              <a:buNone/>
            </a:pPr>
            <a:endParaRPr lang="en-US" sz="2400" dirty="0"/>
          </a:p>
          <a:p>
            <a:pPr marL="0" indent="0" fontAlgn="base">
              <a:buNone/>
            </a:pPr>
            <a:r>
              <a:rPr lang="en-US" sz="2400" dirty="0"/>
              <a:t>At HMSA, the BlueCard unit has its own:</a:t>
            </a:r>
          </a:p>
          <a:p>
            <a:pPr marL="0" indent="0" fontAlgn="base">
              <a:buNone/>
            </a:pPr>
            <a:endParaRPr lang="en-US" sz="2400" dirty="0"/>
          </a:p>
          <a:p>
            <a:pPr fontAlgn="base"/>
            <a:r>
              <a:rPr lang="en-US" sz="2400" dirty="0"/>
              <a:t>Call Center</a:t>
            </a:r>
          </a:p>
          <a:p>
            <a:pPr fontAlgn="base"/>
            <a:r>
              <a:rPr lang="en-US" sz="2400" dirty="0"/>
              <a:t>Examiners</a:t>
            </a:r>
          </a:p>
          <a:p>
            <a:pPr fontAlgn="base"/>
            <a:r>
              <a:rPr lang="en-US" sz="2400" dirty="0"/>
              <a:t>Support Team</a:t>
            </a:r>
          </a:p>
          <a:p>
            <a:pPr fontAlgn="base"/>
            <a:endParaRPr lang="en-US" sz="2400" dirty="0"/>
          </a:p>
          <a:p>
            <a:pPr marL="0" indent="0" fontAlgn="base">
              <a:buNone/>
            </a:pPr>
            <a:endParaRPr lang="en-US" sz="2400" dirty="0"/>
          </a:p>
          <a:p>
            <a:pPr fontAlgn="base"/>
            <a:endParaRPr lang="en-US" sz="2400" dirty="0"/>
          </a:p>
          <a:p>
            <a:pPr marL="0" indent="0" fontAlgn="base">
              <a:buNone/>
            </a:pPr>
            <a:endParaRPr lang="en-US" sz="2400" dirty="0"/>
          </a:p>
          <a:p>
            <a:pPr marL="0" indent="0" fontAlgn="base">
              <a:buNone/>
            </a:pPr>
            <a:r>
              <a:rPr lang="en-US" sz="2400" dirty="0"/>
              <a:t> </a:t>
            </a:r>
          </a:p>
          <a:p>
            <a:pPr marL="0" indent="0">
              <a:buNone/>
            </a:pPr>
            <a:endParaRPr lang="en-US" sz="2400" dirty="0"/>
          </a:p>
        </p:txBody>
      </p:sp>
    </p:spTree>
    <p:extLst>
      <p:ext uri="{BB962C8B-B14F-4D97-AF65-F5344CB8AC3E}">
        <p14:creationId xmlns:p14="http://schemas.microsoft.com/office/powerpoint/2010/main" val="290056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1" end="11"/>
                                            </p:txEl>
                                          </p:spTgt>
                                        </p:tgtEl>
                                        <p:attrNameLst>
                                          <p:attrName>style.visibility</p:attrName>
                                        </p:attrNameLst>
                                      </p:cBhvr>
                                      <p:to>
                                        <p:strVal val="visible"/>
                                      </p:to>
                                    </p:set>
                                    <p:animEffect transition="in" filter="fade">
                                      <p:cBhvr>
                                        <p:cTn id="3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Univers LT Std 55" panose="020B0603020202020204" pitchFamily="34" charset="0"/>
              </a:rPr>
              <a:t>BlueCard Program</a:t>
            </a:r>
          </a:p>
        </p:txBody>
      </p:sp>
      <p:sp>
        <p:nvSpPr>
          <p:cNvPr id="3" name="Content Placeholder 2"/>
          <p:cNvSpPr>
            <a:spLocks noGrp="1"/>
          </p:cNvSpPr>
          <p:nvPr>
            <p:ph idx="1"/>
          </p:nvPr>
        </p:nvSpPr>
        <p:spPr/>
        <p:txBody>
          <a:bodyPr>
            <a:normAutofit/>
          </a:bodyPr>
          <a:lstStyle/>
          <a:p>
            <a:pPr marL="0" indent="0">
              <a:buNone/>
            </a:pPr>
            <a:r>
              <a:rPr lang="en-US" sz="2400" dirty="0"/>
              <a:t>BlueCard enables:</a:t>
            </a:r>
          </a:p>
          <a:p>
            <a:pPr marL="0" indent="0">
              <a:buNone/>
            </a:pPr>
            <a:endParaRPr lang="en-US" sz="2400" dirty="0"/>
          </a:p>
          <a:p>
            <a:r>
              <a:rPr lang="en-US" sz="2400" dirty="0"/>
              <a:t>Members to obtain healthcare services while in another Plan’s service area</a:t>
            </a:r>
          </a:p>
          <a:p>
            <a:pPr marL="0" indent="0">
              <a:buNone/>
            </a:pPr>
            <a:r>
              <a:rPr lang="en-US" sz="2400" dirty="0"/>
              <a:t> </a:t>
            </a:r>
          </a:p>
          <a:p>
            <a:r>
              <a:rPr lang="en-US" sz="2400" dirty="0"/>
              <a:t>Members to receive the same benefits they would get at home.</a:t>
            </a:r>
          </a:p>
          <a:p>
            <a:endParaRPr lang="en-US" sz="2400" dirty="0"/>
          </a:p>
          <a:p>
            <a:r>
              <a:rPr lang="en-US" sz="2400" dirty="0"/>
              <a:t>One source for claims submission, payment, adjustment and issue resolution using Blue</a:t>
            </a:r>
            <a:r>
              <a:rPr lang="en-US" sz="2400" baseline="30000" dirty="0"/>
              <a:t>2</a:t>
            </a:r>
          </a:p>
          <a:p>
            <a:pPr marL="0" indent="0">
              <a:buNone/>
            </a:pPr>
            <a:endParaRPr lang="en-US" sz="2400" dirty="0"/>
          </a:p>
        </p:txBody>
      </p:sp>
    </p:spTree>
    <p:extLst>
      <p:ext uri="{BB962C8B-B14F-4D97-AF65-F5344CB8AC3E}">
        <p14:creationId xmlns:p14="http://schemas.microsoft.com/office/powerpoint/2010/main" val="215663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Blue Squared </a:t>
            </a:r>
          </a:p>
        </p:txBody>
      </p:sp>
      <p:sp>
        <p:nvSpPr>
          <p:cNvPr id="2" name="TextBox 1">
            <a:extLst>
              <a:ext uri="{FF2B5EF4-FFF2-40B4-BE49-F238E27FC236}">
                <a16:creationId xmlns:a16="http://schemas.microsoft.com/office/drawing/2014/main" id="{F4201B8C-6913-4117-88B7-6E85652CE293}"/>
              </a:ext>
            </a:extLst>
          </p:cNvPr>
          <p:cNvSpPr txBox="1"/>
          <p:nvPr/>
        </p:nvSpPr>
        <p:spPr>
          <a:xfrm>
            <a:off x="2905911" y="1628507"/>
            <a:ext cx="7800431" cy="3600986"/>
          </a:xfrm>
          <a:prstGeom prst="rect">
            <a:avLst/>
          </a:prstGeom>
          <a:noFill/>
        </p:spPr>
        <p:txBody>
          <a:bodyPr wrap="square" rtlCol="0">
            <a:spAutoFit/>
          </a:bodyPr>
          <a:lstStyle/>
          <a:p>
            <a:r>
              <a:rPr lang="en-US" sz="2400" dirty="0">
                <a:latin typeface="Univers Light" panose="020B0403020202020204" pitchFamily="34" charset="0"/>
              </a:rPr>
              <a:t>BlueSquared is a web-based application to process and manage Inter-Plan claims for the BlueCard System.</a:t>
            </a:r>
          </a:p>
          <a:p>
            <a:endParaRPr lang="en-US" sz="2400" dirty="0">
              <a:latin typeface="Univers Light" panose="020B0403020202020204" pitchFamily="34" charset="0"/>
            </a:endParaRPr>
          </a:p>
          <a:p>
            <a:r>
              <a:rPr lang="en-US" sz="2400" dirty="0">
                <a:latin typeface="Univers Light" panose="020B0403020202020204" pitchFamily="34" charset="0"/>
              </a:rPr>
              <a:t>If you work with BlueCard, this system will become very familiar to you in a short period of time.</a:t>
            </a:r>
          </a:p>
          <a:p>
            <a:endParaRPr lang="en-US" sz="2400" dirty="0">
              <a:latin typeface="Univers Light" panose="020B0403020202020204" pitchFamily="34" charset="0"/>
            </a:endParaRPr>
          </a:p>
          <a:p>
            <a:r>
              <a:rPr lang="en-US" sz="2400" dirty="0">
                <a:latin typeface="Univers Light" panose="020B0403020202020204" pitchFamily="34" charset="0"/>
              </a:rPr>
              <a:t>You will often see it referred to as “B2” in emails and documentation.</a:t>
            </a:r>
          </a:p>
          <a:p>
            <a:endParaRPr lang="en-US" dirty="0"/>
          </a:p>
          <a:p>
            <a:endParaRPr lang="en-US" dirty="0"/>
          </a:p>
        </p:txBody>
      </p:sp>
    </p:spTree>
    <p:extLst>
      <p:ext uri="{BB962C8B-B14F-4D97-AF65-F5344CB8AC3E}">
        <p14:creationId xmlns:p14="http://schemas.microsoft.com/office/powerpoint/2010/main" val="2688891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400" dirty="0"/>
              <a:t>Provider Network</a:t>
            </a:r>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3089" y="5538354"/>
            <a:ext cx="2303532" cy="795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a:extLst>
              <a:ext uri="{FF2B5EF4-FFF2-40B4-BE49-F238E27FC236}">
                <a16:creationId xmlns:a16="http://schemas.microsoft.com/office/drawing/2014/main" id="{6E3C73FE-596B-4B6D-9A94-781673815488}"/>
              </a:ext>
            </a:extLst>
          </p:cNvPr>
          <p:cNvPicPr>
            <a:picLocks/>
          </p:cNvPicPr>
          <p:nvPr/>
        </p:nvPicPr>
        <p:blipFill>
          <a:blip r:embed="rId4"/>
          <a:stretch>
            <a:fillRect/>
          </a:stretch>
        </p:blipFill>
        <p:spPr>
          <a:xfrm>
            <a:off x="7381089" y="1417639"/>
            <a:ext cx="3810000" cy="3810000"/>
          </a:xfrm>
          <a:prstGeom prst="rect">
            <a:avLst/>
          </a:prstGeom>
        </p:spPr>
      </p:pic>
      <p:pic>
        <p:nvPicPr>
          <p:cNvPr id="15" name="Picture 14">
            <a:extLst>
              <a:ext uri="{FF2B5EF4-FFF2-40B4-BE49-F238E27FC236}">
                <a16:creationId xmlns:a16="http://schemas.microsoft.com/office/drawing/2014/main" id="{46970BF3-57AE-44F5-A68B-6B42EA92D035}"/>
              </a:ext>
            </a:extLst>
          </p:cNvPr>
          <p:cNvPicPr>
            <a:picLocks/>
          </p:cNvPicPr>
          <p:nvPr/>
        </p:nvPicPr>
        <p:blipFill>
          <a:blip r:embed="rId5"/>
          <a:stretch>
            <a:fillRect/>
          </a:stretch>
        </p:blipFill>
        <p:spPr>
          <a:xfrm>
            <a:off x="3307232" y="1417639"/>
            <a:ext cx="3810000" cy="3810000"/>
          </a:xfrm>
          <a:prstGeom prst="rect">
            <a:avLst/>
          </a:prstGeom>
        </p:spPr>
      </p:pic>
      <p:sp>
        <p:nvSpPr>
          <p:cNvPr id="16" name="TextBox 15">
            <a:extLst>
              <a:ext uri="{FF2B5EF4-FFF2-40B4-BE49-F238E27FC236}">
                <a16:creationId xmlns:a16="http://schemas.microsoft.com/office/drawing/2014/main" id="{EDE97C9F-D35B-487E-B01A-CE88D62E5D4A}"/>
              </a:ext>
            </a:extLst>
          </p:cNvPr>
          <p:cNvSpPr txBox="1"/>
          <p:nvPr/>
        </p:nvSpPr>
        <p:spPr>
          <a:xfrm>
            <a:off x="3688232" y="5524534"/>
            <a:ext cx="3048001" cy="523220"/>
          </a:xfrm>
          <a:prstGeom prst="rect">
            <a:avLst/>
          </a:prstGeom>
          <a:noFill/>
        </p:spPr>
        <p:txBody>
          <a:bodyPr wrap="square" rtlCol="0">
            <a:spAutoFit/>
          </a:bodyPr>
          <a:lstStyle/>
          <a:p>
            <a:r>
              <a:rPr lang="en-US" sz="2800" b="1" dirty="0">
                <a:latin typeface="Univers Light" panose="020B0403020202020204" pitchFamily="34" charset="0"/>
              </a:rPr>
              <a:t>Other Providers</a:t>
            </a:r>
          </a:p>
        </p:txBody>
      </p:sp>
    </p:spTree>
    <p:extLst>
      <p:ext uri="{BB962C8B-B14F-4D97-AF65-F5344CB8AC3E}">
        <p14:creationId xmlns:p14="http://schemas.microsoft.com/office/powerpoint/2010/main" val="243471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theme/theme1.xml><?xml version="1.0" encoding="utf-8"?>
<a:theme xmlns:a="http://schemas.openxmlformats.org/drawingml/2006/main" name="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4">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Presentation Template</Template>
  <TotalTime>7583</TotalTime>
  <Words>1156</Words>
  <Application>Microsoft Office PowerPoint</Application>
  <PresentationFormat>Widescreen</PresentationFormat>
  <Paragraphs>198</Paragraphs>
  <Slides>20</Slides>
  <Notes>19</Notes>
  <HiddenSlides>3</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Arial</vt:lpstr>
      <vt:lpstr>Calibri</vt:lpstr>
      <vt:lpstr>Univers Light</vt:lpstr>
      <vt:lpstr>Univers LT Std 55</vt:lpstr>
      <vt:lpstr>Univers-Light-Normal</vt:lpstr>
      <vt:lpstr>ヒラギノ角ゴ Pro W3</vt:lpstr>
      <vt:lpstr>Powerpoint Presentation Template</vt:lpstr>
      <vt:lpstr>2_Custom Design</vt:lpstr>
      <vt:lpstr>Claims Administration:  What is BlueCard?</vt:lpstr>
      <vt:lpstr>Goals</vt:lpstr>
      <vt:lpstr>HMSA and BCBSA</vt:lpstr>
      <vt:lpstr>BCBSA Roles</vt:lpstr>
      <vt:lpstr>BlueCard Program</vt:lpstr>
      <vt:lpstr>BlueCard Program</vt:lpstr>
      <vt:lpstr>BlueCard Program</vt:lpstr>
      <vt:lpstr>Blue Squared </vt:lpstr>
      <vt:lpstr>Provider Network</vt:lpstr>
      <vt:lpstr>Healthcare With BlueCard</vt:lpstr>
      <vt:lpstr>Healthcare With BlueCard</vt:lpstr>
      <vt:lpstr>Home Unit</vt:lpstr>
      <vt:lpstr>BlueCard Home by the Numbers</vt:lpstr>
      <vt:lpstr>Host Unit</vt:lpstr>
      <vt:lpstr>BlueCard Host by the Numbers</vt:lpstr>
      <vt:lpstr>BlueCard Claims Process Flow</vt:lpstr>
      <vt:lpstr>BlueCard Claim Process Flow</vt:lpstr>
      <vt:lpstr>Review</vt:lpstr>
      <vt:lpstr>Up After the Break</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Miller</dc:creator>
  <cp:lastModifiedBy>Jeremy Miller</cp:lastModifiedBy>
  <cp:revision>62</cp:revision>
  <dcterms:created xsi:type="dcterms:W3CDTF">2018-03-14T20:12:28Z</dcterms:created>
  <dcterms:modified xsi:type="dcterms:W3CDTF">2018-05-01T20:58:49Z</dcterms:modified>
  <cp:contentStatus/>
</cp:coreProperties>
</file>